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8" r:id="rId1"/>
  </p:sldMasterIdLst>
  <p:notesMasterIdLst>
    <p:notesMasterId r:id="rId35"/>
  </p:notesMasterIdLst>
  <p:sldIdLst>
    <p:sldId id="256" r:id="rId2"/>
    <p:sldId id="271" r:id="rId3"/>
    <p:sldId id="282" r:id="rId4"/>
    <p:sldId id="280" r:id="rId5"/>
    <p:sldId id="302" r:id="rId6"/>
    <p:sldId id="303" r:id="rId7"/>
    <p:sldId id="304" r:id="rId8"/>
    <p:sldId id="307" r:id="rId9"/>
    <p:sldId id="284" r:id="rId10"/>
    <p:sldId id="288" r:id="rId11"/>
    <p:sldId id="281" r:id="rId12"/>
    <p:sldId id="283" r:id="rId13"/>
    <p:sldId id="300" r:id="rId14"/>
    <p:sldId id="301" r:id="rId15"/>
    <p:sldId id="298" r:id="rId16"/>
    <p:sldId id="299" r:id="rId17"/>
    <p:sldId id="295" r:id="rId18"/>
    <p:sldId id="285" r:id="rId19"/>
    <p:sldId id="286" r:id="rId20"/>
    <p:sldId id="287" r:id="rId21"/>
    <p:sldId id="305" r:id="rId22"/>
    <p:sldId id="308" r:id="rId23"/>
    <p:sldId id="309" r:id="rId24"/>
    <p:sldId id="310" r:id="rId25"/>
    <p:sldId id="306" r:id="rId26"/>
    <p:sldId id="289" r:id="rId27"/>
    <p:sldId id="290" r:id="rId28"/>
    <p:sldId id="293" r:id="rId29"/>
    <p:sldId id="296" r:id="rId30"/>
    <p:sldId id="294" r:id="rId31"/>
    <p:sldId id="297" r:id="rId32"/>
    <p:sldId id="272" r:id="rId33"/>
    <p:sldId id="29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2" d="100"/>
          <a:sy n="72" d="100"/>
        </p:scale>
        <p:origin x="5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43BD1-C442-4E83-BCEA-AE18917E5F07}" type="datetimeFigureOut">
              <a:rPr lang="en-US" smtClean="0"/>
              <a:t>7/8/2018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EB491-FC46-4E29-B60A-1837CF41CA03}" type="slidenum">
              <a:rPr lang="en-US" smtClean="0"/>
              <a:t>‹#›</a:t>
            </a:fld>
            <a:endParaRPr lang="en-US"/>
          </a:p>
        </p:txBody>
      </p:sp>
    </p:spTree>
    <p:extLst>
      <p:ext uri="{BB962C8B-B14F-4D97-AF65-F5344CB8AC3E}">
        <p14:creationId xmlns:p14="http://schemas.microsoft.com/office/powerpoint/2010/main" val="4217916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5538" cy="3490913"/>
          </a:xfrm>
        </p:spPr>
      </p:sp>
      <p:sp>
        <p:nvSpPr>
          <p:cNvPr id="3" name="Notes Placeholder 2"/>
          <p:cNvSpPr>
            <a:spLocks noGrp="1"/>
          </p:cNvSpPr>
          <p:nvPr>
            <p:ph type="body" idx="1"/>
          </p:nvPr>
        </p:nvSpPr>
        <p:spPr/>
        <p:txBody>
          <a:bodyPr/>
          <a:lstStyle/>
          <a:p>
            <a:r>
              <a:rPr lang="en-US" dirty="0"/>
              <a:t>This is actually whaling a</a:t>
            </a:r>
            <a:r>
              <a:rPr lang="en-US" baseline="0" dirty="0"/>
              <a:t> phishing attempt meant to target upper management. </a:t>
            </a:r>
            <a:endParaRPr lang="en-US" dirty="0"/>
          </a:p>
        </p:txBody>
      </p:sp>
      <p:sp>
        <p:nvSpPr>
          <p:cNvPr id="4" name="Slide Number Placeholder 3"/>
          <p:cNvSpPr>
            <a:spLocks noGrp="1"/>
          </p:cNvSpPr>
          <p:nvPr>
            <p:ph type="sldNum" sz="quarter" idx="10"/>
          </p:nvPr>
        </p:nvSpPr>
        <p:spPr/>
        <p:txBody>
          <a:bodyPr/>
          <a:lstStyle/>
          <a:p>
            <a:fld id="{F5C8832B-7EAD-2C48-B56E-4A70C5577C94}" type="slidenum">
              <a:rPr lang="en-US" smtClean="0"/>
              <a:pPr/>
              <a:t>13</a:t>
            </a:fld>
            <a:endParaRPr lang="en-US" dirty="0"/>
          </a:p>
        </p:txBody>
      </p:sp>
    </p:spTree>
    <p:extLst>
      <p:ext uri="{BB962C8B-B14F-4D97-AF65-F5344CB8AC3E}">
        <p14:creationId xmlns:p14="http://schemas.microsoft.com/office/powerpoint/2010/main" val="16836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5538" cy="3490913"/>
          </a:xfrm>
        </p:spPr>
      </p:sp>
      <p:sp>
        <p:nvSpPr>
          <p:cNvPr id="3" name="Notes Placeholder 2"/>
          <p:cNvSpPr>
            <a:spLocks noGrp="1"/>
          </p:cNvSpPr>
          <p:nvPr>
            <p:ph type="body" idx="1"/>
          </p:nvPr>
        </p:nvSpPr>
        <p:spPr/>
        <p:txBody>
          <a:bodyPr/>
          <a:lstStyle/>
          <a:p>
            <a:r>
              <a:rPr lang="en-US" dirty="0"/>
              <a:t>Do you have your fish??? Should be on your</a:t>
            </a:r>
            <a:r>
              <a:rPr lang="en-US" baseline="0" dirty="0"/>
              <a:t> desk. You can also find it on NT under quick links- titled </a:t>
            </a:r>
            <a:r>
              <a:rPr lang="en-US" b="1" baseline="0" dirty="0"/>
              <a:t>report a suspicious email</a:t>
            </a:r>
            <a:endParaRPr lang="en-US" b="0" baseline="0" dirty="0"/>
          </a:p>
          <a:p>
            <a:endParaRPr lang="en-US" b="1" dirty="0"/>
          </a:p>
          <a:p>
            <a:r>
              <a:rPr lang="en-US" b="1" dirty="0"/>
              <a:t>Mail abuse button on your outlook ribbon</a:t>
            </a:r>
          </a:p>
        </p:txBody>
      </p:sp>
      <p:sp>
        <p:nvSpPr>
          <p:cNvPr id="4" name="Slide Number Placeholder 3"/>
          <p:cNvSpPr>
            <a:spLocks noGrp="1"/>
          </p:cNvSpPr>
          <p:nvPr>
            <p:ph type="sldNum" sz="quarter" idx="10"/>
          </p:nvPr>
        </p:nvSpPr>
        <p:spPr/>
        <p:txBody>
          <a:bodyPr/>
          <a:lstStyle/>
          <a:p>
            <a:fld id="{F5C8832B-7EAD-2C48-B56E-4A70C5577C94}" type="slidenum">
              <a:rPr lang="en-US" smtClean="0"/>
              <a:pPr/>
              <a:t>14</a:t>
            </a:fld>
            <a:endParaRPr lang="en-US" dirty="0"/>
          </a:p>
        </p:txBody>
      </p:sp>
    </p:spTree>
    <p:extLst>
      <p:ext uri="{BB962C8B-B14F-4D97-AF65-F5344CB8AC3E}">
        <p14:creationId xmlns:p14="http://schemas.microsoft.com/office/powerpoint/2010/main" val="2536084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5538" cy="3490913"/>
          </a:xfrm>
        </p:spPr>
      </p:sp>
      <p:sp>
        <p:nvSpPr>
          <p:cNvPr id="3" name="Notes Placeholder 2"/>
          <p:cNvSpPr>
            <a:spLocks noGrp="1"/>
          </p:cNvSpPr>
          <p:nvPr>
            <p:ph type="body" idx="1"/>
          </p:nvPr>
        </p:nvSpPr>
        <p:spPr/>
        <p:txBody>
          <a:bodyPr/>
          <a:lstStyle/>
          <a:p>
            <a:r>
              <a:rPr lang="en-US" dirty="0"/>
              <a:t>Clicking</a:t>
            </a:r>
            <a:r>
              <a:rPr lang="en-US" baseline="0" dirty="0"/>
              <a:t> on the link-Opens to websites that cause </a:t>
            </a:r>
            <a:r>
              <a:rPr lang="en-US" baseline="0" dirty="0" err="1"/>
              <a:t>credintials</a:t>
            </a:r>
            <a:r>
              <a:rPr lang="en-US" baseline="0" dirty="0"/>
              <a:t> </a:t>
            </a:r>
            <a:endParaRPr lang="en-US" dirty="0"/>
          </a:p>
        </p:txBody>
      </p:sp>
      <p:sp>
        <p:nvSpPr>
          <p:cNvPr id="4" name="Slide Number Placeholder 3"/>
          <p:cNvSpPr>
            <a:spLocks noGrp="1"/>
          </p:cNvSpPr>
          <p:nvPr>
            <p:ph type="sldNum" sz="quarter" idx="10"/>
          </p:nvPr>
        </p:nvSpPr>
        <p:spPr/>
        <p:txBody>
          <a:bodyPr/>
          <a:lstStyle/>
          <a:p>
            <a:fld id="{F5C8832B-7EAD-2C48-B56E-4A70C5577C94}" type="slidenum">
              <a:rPr lang="en-US" smtClean="0"/>
              <a:pPr/>
              <a:t>15</a:t>
            </a:fld>
            <a:endParaRPr lang="en-US" dirty="0"/>
          </a:p>
        </p:txBody>
      </p:sp>
    </p:spTree>
    <p:extLst>
      <p:ext uri="{BB962C8B-B14F-4D97-AF65-F5344CB8AC3E}">
        <p14:creationId xmlns:p14="http://schemas.microsoft.com/office/powerpoint/2010/main" val="347493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5538" cy="349091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This is an example of the phishing email from this year, this email was sent to random employees-we currently get tested once a year by a third party. This is an  example of </a:t>
            </a:r>
            <a:r>
              <a:rPr lang="en-US" b="1" baseline="0" dirty="0"/>
              <a:t>BCBSND </a:t>
            </a:r>
            <a:r>
              <a:rPr lang="en-US" baseline="0" dirty="0"/>
              <a:t>they were also sent to </a:t>
            </a:r>
            <a:r>
              <a:rPr lang="en-US" b="1" baseline="0" dirty="0"/>
              <a:t>Noridian</a:t>
            </a:r>
            <a:r>
              <a:rPr lang="en-US" baseline="0" dirty="0"/>
              <a:t> and </a:t>
            </a:r>
            <a:r>
              <a:rPr lang="en-US" b="1" baseline="0" dirty="0"/>
              <a:t>BCBSWY-</a:t>
            </a:r>
            <a:r>
              <a:rPr lang="en-US" b="1" dirty="0"/>
              <a:t>39%</a:t>
            </a:r>
            <a:r>
              <a:rPr lang="en-US" dirty="0"/>
              <a:t> of the employees clicked on the link compared to last years test which was 35%-</a:t>
            </a:r>
            <a:r>
              <a:rPr lang="en-US" b="1" baseline="0" dirty="0"/>
              <a:t>Suspicious Sender-Requesting information-Incorrect Link-Suspicious team</a:t>
            </a:r>
          </a:p>
        </p:txBody>
      </p:sp>
      <p:sp>
        <p:nvSpPr>
          <p:cNvPr id="4" name="Slide Number Placeholder 3"/>
          <p:cNvSpPr>
            <a:spLocks noGrp="1"/>
          </p:cNvSpPr>
          <p:nvPr>
            <p:ph type="sldNum" sz="quarter" idx="10"/>
          </p:nvPr>
        </p:nvSpPr>
        <p:spPr/>
        <p:txBody>
          <a:bodyPr/>
          <a:lstStyle/>
          <a:p>
            <a:fld id="{F5C8832B-7EAD-2C48-B56E-4A70C5577C94}" type="slidenum">
              <a:rPr lang="en-US" smtClean="0"/>
              <a:pPr/>
              <a:t>16</a:t>
            </a:fld>
            <a:endParaRPr lang="en-US" dirty="0"/>
          </a:p>
        </p:txBody>
      </p:sp>
    </p:spTree>
    <p:extLst>
      <p:ext uri="{BB962C8B-B14F-4D97-AF65-F5344CB8AC3E}">
        <p14:creationId xmlns:p14="http://schemas.microsoft.com/office/powerpoint/2010/main" val="238699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13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235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67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255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88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3092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821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37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7/8/2018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408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7/8/2018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77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485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7/8/2018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11425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welivesecurity.com/2018/05/21/cybersecurity-training-still-neglected/" TargetMode="External"/><Relationship Id="rId2" Type="http://schemas.openxmlformats.org/officeDocument/2006/relationships/hyperlink" Target="https://www.techrepublic.com/article/only-26-of-us-companies-that-paid-ransomware-attackers-had-files-unlocke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Security Landmine - No Cyber Security Awareness Training in the Workplace</a:t>
            </a:r>
          </a:p>
        </p:txBody>
      </p:sp>
      <p:sp>
        <p:nvSpPr>
          <p:cNvPr id="3" name="Subtitle 2"/>
          <p:cNvSpPr>
            <a:spLocks noGrp="1"/>
          </p:cNvSpPr>
          <p:nvPr>
            <p:ph type="subTitle" idx="1"/>
          </p:nvPr>
        </p:nvSpPr>
        <p:spPr/>
        <p:txBody>
          <a:bodyPr/>
          <a:lstStyle/>
          <a:p>
            <a:r>
              <a:rPr lang="en-US" dirty="0"/>
              <a:t>Jerry Wynne, CISA, CISSP, CIRSC</a:t>
            </a:r>
          </a:p>
          <a:p>
            <a:r>
              <a:rPr lang="en-US" dirty="0"/>
              <a:t>Vice President of Security, CISO</a:t>
            </a:r>
          </a:p>
        </p:txBody>
      </p:sp>
    </p:spTree>
    <p:extLst>
      <p:ext uri="{BB962C8B-B14F-4D97-AF65-F5344CB8AC3E}">
        <p14:creationId xmlns:p14="http://schemas.microsoft.com/office/powerpoint/2010/main" val="25231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0E0D-DF24-4AF5-B784-2AA68B55BB55}"/>
              </a:ext>
            </a:extLst>
          </p:cNvPr>
          <p:cNvSpPr>
            <a:spLocks noGrp="1"/>
          </p:cNvSpPr>
          <p:nvPr>
            <p:ph type="title"/>
          </p:nvPr>
        </p:nvSpPr>
        <p:spPr/>
        <p:txBody>
          <a:bodyPr/>
          <a:lstStyle/>
          <a:p>
            <a:r>
              <a:rPr lang="en-US" dirty="0"/>
              <a:t>Most Users</a:t>
            </a:r>
          </a:p>
        </p:txBody>
      </p:sp>
      <p:sp>
        <p:nvSpPr>
          <p:cNvPr id="3" name="Content Placeholder 2">
            <a:extLst>
              <a:ext uri="{FF2B5EF4-FFF2-40B4-BE49-F238E27FC236}">
                <a16:creationId xmlns:a16="http://schemas.microsoft.com/office/drawing/2014/main" id="{A55A9E89-E4D3-434C-8B2B-9005E4515482}"/>
              </a:ext>
            </a:extLst>
          </p:cNvPr>
          <p:cNvSpPr>
            <a:spLocks noGrp="1"/>
          </p:cNvSpPr>
          <p:nvPr>
            <p:ph idx="1"/>
          </p:nvPr>
        </p:nvSpPr>
        <p:spPr/>
        <p:txBody>
          <a:bodyPr>
            <a:normAutofit/>
          </a:bodyPr>
          <a:lstStyle/>
          <a:p>
            <a:r>
              <a:rPr lang="en-US" sz="2800" dirty="0"/>
              <a:t>Humans continue to fall victim to social engineering attacks, the 2018 Verizon report found. Email continues to be the main entry point for malware, with 96% of attacks coming through use inboxes. Companies are also nearly three times more likely to get breached due to social attacks than actual vulnerabilities, the report found—highlighting the need for ongoing employee cyber education. </a:t>
            </a:r>
          </a:p>
        </p:txBody>
      </p:sp>
    </p:spTree>
    <p:extLst>
      <p:ext uri="{BB962C8B-B14F-4D97-AF65-F5344CB8AC3E}">
        <p14:creationId xmlns:p14="http://schemas.microsoft.com/office/powerpoint/2010/main" val="249836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4439-2F92-411D-927E-F548A0CD15FE}"/>
              </a:ext>
            </a:extLst>
          </p:cNvPr>
          <p:cNvSpPr>
            <a:spLocks noGrp="1"/>
          </p:cNvSpPr>
          <p:nvPr>
            <p:ph type="title"/>
          </p:nvPr>
        </p:nvSpPr>
        <p:spPr/>
        <p:txBody>
          <a:bodyPr/>
          <a:lstStyle/>
          <a:p>
            <a:r>
              <a:rPr lang="en-US" dirty="0"/>
              <a:t>Most Users Attitude</a:t>
            </a:r>
          </a:p>
        </p:txBody>
      </p:sp>
      <p:pic>
        <p:nvPicPr>
          <p:cNvPr id="5" name="Picture 4">
            <a:extLst>
              <a:ext uri="{FF2B5EF4-FFF2-40B4-BE49-F238E27FC236}">
                <a16:creationId xmlns:a16="http://schemas.microsoft.com/office/drawing/2014/main" id="{F0F8FD7C-CF89-4C0B-B87F-37EAC1C5C791}"/>
              </a:ext>
            </a:extLst>
          </p:cNvPr>
          <p:cNvPicPr>
            <a:picLocks noChangeAspect="1"/>
          </p:cNvPicPr>
          <p:nvPr/>
        </p:nvPicPr>
        <p:blipFill>
          <a:blip r:embed="rId2"/>
          <a:stretch>
            <a:fillRect/>
          </a:stretch>
        </p:blipFill>
        <p:spPr>
          <a:xfrm>
            <a:off x="3579743" y="2025925"/>
            <a:ext cx="4093265" cy="4093265"/>
          </a:xfrm>
          <a:prstGeom prst="rect">
            <a:avLst/>
          </a:prstGeom>
        </p:spPr>
      </p:pic>
    </p:spTree>
    <p:extLst>
      <p:ext uri="{BB962C8B-B14F-4D97-AF65-F5344CB8AC3E}">
        <p14:creationId xmlns:p14="http://schemas.microsoft.com/office/powerpoint/2010/main" val="335982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F219-9536-45A6-B8AB-FA8B8EE8F1C1}"/>
              </a:ext>
            </a:extLst>
          </p:cNvPr>
          <p:cNvSpPr>
            <a:spLocks noGrp="1"/>
          </p:cNvSpPr>
          <p:nvPr>
            <p:ph type="title"/>
          </p:nvPr>
        </p:nvSpPr>
        <p:spPr/>
        <p:txBody>
          <a:bodyPr/>
          <a:lstStyle/>
          <a:p>
            <a:r>
              <a:rPr lang="en-US" dirty="0"/>
              <a:t>Most Users…</a:t>
            </a:r>
          </a:p>
        </p:txBody>
      </p:sp>
      <p:sp>
        <p:nvSpPr>
          <p:cNvPr id="3" name="Content Placeholder 2">
            <a:extLst>
              <a:ext uri="{FF2B5EF4-FFF2-40B4-BE49-F238E27FC236}">
                <a16:creationId xmlns:a16="http://schemas.microsoft.com/office/drawing/2014/main" id="{5727FD21-207F-4F4D-A22C-24EAB8F57132}"/>
              </a:ext>
            </a:extLst>
          </p:cNvPr>
          <p:cNvSpPr>
            <a:spLocks noGrp="1"/>
          </p:cNvSpPr>
          <p:nvPr>
            <p:ph idx="1"/>
          </p:nvPr>
        </p:nvSpPr>
        <p:spPr/>
        <p:txBody>
          <a:bodyPr>
            <a:normAutofit/>
          </a:bodyPr>
          <a:lstStyle/>
          <a:p>
            <a:endParaRPr lang="en-US" sz="2800" dirty="0"/>
          </a:p>
          <a:p>
            <a:pPr lvl="1"/>
            <a:r>
              <a:rPr lang="en-US" sz="2400" dirty="0"/>
              <a:t>According to </a:t>
            </a:r>
            <a:r>
              <a:rPr lang="en-US" sz="2400" dirty="0" err="1"/>
              <a:t>PhishMe’s</a:t>
            </a:r>
            <a:r>
              <a:rPr lang="en-US" sz="2400" dirty="0"/>
              <a:t> Enterprise Phishing Resiliency and Defense Report, phishing attempts have grown 65% in the last year</a:t>
            </a:r>
          </a:p>
          <a:p>
            <a:pPr lvl="1"/>
            <a:endParaRPr lang="en-US" sz="2400" dirty="0"/>
          </a:p>
          <a:p>
            <a:pPr lvl="1"/>
            <a:r>
              <a:rPr lang="en-US" sz="2400" dirty="0"/>
              <a:t>According to the Verizon Data Breach Investigations Report, 30% of phishing messages get opened by targeted users and 12% of those users click on the malicious attachment or link</a:t>
            </a:r>
          </a:p>
          <a:p>
            <a:pPr lvl="1"/>
            <a:endParaRPr lang="en-US" sz="2400" dirty="0"/>
          </a:p>
          <a:p>
            <a:pPr lvl="1"/>
            <a:r>
              <a:rPr lang="en-US" sz="2400" dirty="0"/>
              <a:t>According to the SANS Institute, 95% of all attacks on enterprise networks are the result of successful spear phishing</a:t>
            </a:r>
          </a:p>
        </p:txBody>
      </p:sp>
    </p:spTree>
    <p:extLst>
      <p:ext uri="{BB962C8B-B14F-4D97-AF65-F5344CB8AC3E}">
        <p14:creationId xmlns:p14="http://schemas.microsoft.com/office/powerpoint/2010/main" val="88534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j-lt"/>
              </a:rPr>
              <a:t>Real  Attempt</a:t>
            </a:r>
          </a:p>
        </p:txBody>
      </p:sp>
      <p:pic>
        <p:nvPicPr>
          <p:cNvPr id="4" name="Content Placeholder 3"/>
          <p:cNvPicPr>
            <a:picLocks noGrp="1" noChangeAspect="1"/>
          </p:cNvPicPr>
          <p:nvPr>
            <p:ph idx="1"/>
          </p:nvPr>
        </p:nvPicPr>
        <p:blipFill>
          <a:blip r:embed="rId3"/>
          <a:stretch>
            <a:fillRect/>
          </a:stretch>
        </p:blipFill>
        <p:spPr>
          <a:xfrm>
            <a:off x="1967948" y="1857028"/>
            <a:ext cx="8017790" cy="3101982"/>
          </a:xfrm>
          <a:prstGeom prst="rect">
            <a:avLst/>
          </a:prstGeom>
        </p:spPr>
      </p:pic>
    </p:spTree>
    <p:extLst>
      <p:ext uri="{BB962C8B-B14F-4D97-AF65-F5344CB8AC3E}">
        <p14:creationId xmlns:p14="http://schemas.microsoft.com/office/powerpoint/2010/main" val="404908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382000" cy="931190"/>
          </a:xfrm>
        </p:spPr>
        <p:txBody>
          <a:bodyPr/>
          <a:lstStyle/>
          <a:p>
            <a:pPr algn="ctr"/>
            <a:r>
              <a:rPr lang="en-US" dirty="0">
                <a:latin typeface="+mn-lt"/>
              </a:rPr>
              <a:t>Phishing Awareness</a:t>
            </a:r>
          </a:p>
        </p:txBody>
      </p:sp>
      <p:sp>
        <p:nvSpPr>
          <p:cNvPr id="3" name="Content Placeholder 2"/>
          <p:cNvSpPr>
            <a:spLocks noGrp="1"/>
          </p:cNvSpPr>
          <p:nvPr>
            <p:ph idx="1"/>
          </p:nvPr>
        </p:nvSpPr>
        <p:spPr>
          <a:xfrm>
            <a:off x="1596887" y="2042633"/>
            <a:ext cx="8382000" cy="3814828"/>
          </a:xfrm>
        </p:spPr>
        <p:txBody>
          <a:bodyPr>
            <a:normAutofit fontScale="92500" lnSpcReduction="20000"/>
          </a:bodyPr>
          <a:lstStyle/>
          <a:p>
            <a:r>
              <a:rPr lang="en-US" sz="2600" dirty="0">
                <a:latin typeface="+mj-lt"/>
              </a:rPr>
              <a:t>Things to watch for:</a:t>
            </a:r>
          </a:p>
          <a:p>
            <a:pPr lvl="1"/>
            <a:r>
              <a:rPr lang="en-US" sz="2500" dirty="0">
                <a:latin typeface="+mj-lt"/>
              </a:rPr>
              <a:t>Spelling and grammar errors</a:t>
            </a:r>
          </a:p>
          <a:p>
            <a:pPr lvl="1"/>
            <a:r>
              <a:rPr lang="en-US" sz="2500" dirty="0">
                <a:latin typeface="+mj-lt"/>
              </a:rPr>
              <a:t>Threatening or excited statements:                                 “Your account will be disabled”</a:t>
            </a:r>
          </a:p>
          <a:p>
            <a:pPr lvl="1"/>
            <a:r>
              <a:rPr lang="en-US" sz="2500" dirty="0">
                <a:latin typeface="+mj-lt"/>
              </a:rPr>
              <a:t>Suspicious requests for information</a:t>
            </a:r>
          </a:p>
          <a:p>
            <a:pPr lvl="1"/>
            <a:r>
              <a:rPr lang="en-US" sz="2500" dirty="0">
                <a:latin typeface="+mj-lt"/>
              </a:rPr>
              <a:t>Links to forms or other websites</a:t>
            </a:r>
          </a:p>
          <a:p>
            <a:pPr lvl="1"/>
            <a:r>
              <a:rPr lang="en-US" sz="2500" dirty="0">
                <a:latin typeface="+mj-lt"/>
              </a:rPr>
              <a:t>DO NOT click on the link to “test” the email</a:t>
            </a:r>
          </a:p>
          <a:p>
            <a:pPr lvl="1"/>
            <a:r>
              <a:rPr lang="en-US" sz="2400" dirty="0">
                <a:latin typeface="+mj-lt"/>
              </a:rPr>
              <a:t>Do not click on any links or open attachments</a:t>
            </a:r>
            <a:endParaRPr lang="en-US" sz="2600" dirty="0">
              <a:latin typeface="+mj-lt"/>
            </a:endParaRPr>
          </a:p>
          <a:p>
            <a:r>
              <a:rPr lang="en-US" sz="2600" dirty="0">
                <a:latin typeface="+mj-lt"/>
              </a:rPr>
              <a:t>Report any suspected phishing activities </a:t>
            </a:r>
          </a:p>
          <a:p>
            <a:pPr lvl="1"/>
            <a:r>
              <a:rPr lang="en-US" sz="2200" dirty="0">
                <a:latin typeface="+mj-lt"/>
              </a:rPr>
              <a:t>Forward the suspicious email</a:t>
            </a:r>
          </a:p>
          <a:p>
            <a:pPr lvl="1"/>
            <a:r>
              <a:rPr lang="en-US" sz="2400" dirty="0">
                <a:latin typeface="+mj-lt"/>
              </a:rPr>
              <a:t>Delete the email</a:t>
            </a:r>
          </a:p>
        </p:txBody>
      </p:sp>
      <p:pic>
        <p:nvPicPr>
          <p:cNvPr id="4" name="Picture 3" descr="No Phishing.png"/>
          <p:cNvPicPr>
            <a:picLocks noChangeAspect="1"/>
          </p:cNvPicPr>
          <p:nvPr/>
        </p:nvPicPr>
        <p:blipFill>
          <a:blip r:embed="rId3" cstate="print"/>
          <a:stretch>
            <a:fillRect/>
          </a:stretch>
        </p:blipFill>
        <p:spPr>
          <a:xfrm>
            <a:off x="7646514" y="2042633"/>
            <a:ext cx="2074357" cy="2074357"/>
          </a:xfrm>
          <a:prstGeom prst="rect">
            <a:avLst/>
          </a:prstGeom>
        </p:spPr>
      </p:pic>
    </p:spTree>
    <p:extLst>
      <p:ext uri="{BB962C8B-B14F-4D97-AF65-F5344CB8AC3E}">
        <p14:creationId xmlns:p14="http://schemas.microsoft.com/office/powerpoint/2010/main" val="431645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458933" y="3760180"/>
            <a:ext cx="1961535" cy="475761"/>
          </a:xfrm>
          <a:prstGeom prst="ellipse">
            <a:avLst/>
          </a:prstGeom>
          <a:solidFill>
            <a:srgbClr val="0F96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image002"/>
          <p:cNvPicPr>
            <a:picLocks noChangeAspect="1" noChangeArrowheads="1"/>
          </p:cNvPicPr>
          <p:nvPr/>
        </p:nvPicPr>
        <p:blipFill>
          <a:blip r:embed="rId3" cstate="print"/>
          <a:srcRect/>
          <a:stretch>
            <a:fillRect/>
          </a:stretch>
        </p:blipFill>
        <p:spPr bwMode="auto">
          <a:xfrm>
            <a:off x="3134087" y="658597"/>
            <a:ext cx="7565923" cy="5502265"/>
          </a:xfrm>
          <a:prstGeom prst="rect">
            <a:avLst/>
          </a:prstGeom>
          <a:noFill/>
          <a:ln w="9525">
            <a:noFill/>
            <a:miter lim="800000"/>
            <a:headEnd/>
            <a:tailEnd/>
          </a:ln>
        </p:spPr>
      </p:pic>
      <p:sp>
        <p:nvSpPr>
          <p:cNvPr id="5" name="Rectangle 4"/>
          <p:cNvSpPr/>
          <p:nvPr/>
        </p:nvSpPr>
        <p:spPr>
          <a:xfrm>
            <a:off x="3185423" y="1017515"/>
            <a:ext cx="5238635" cy="293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24683" y="2787446"/>
            <a:ext cx="7000865" cy="590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24682" y="3378419"/>
            <a:ext cx="2809082" cy="4200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18932" y="4149674"/>
            <a:ext cx="1917289" cy="448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29383" y="4855280"/>
            <a:ext cx="7335378" cy="13174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flipV="1">
            <a:off x="1737284" y="1112950"/>
            <a:ext cx="1224116" cy="14760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431213" y="830933"/>
            <a:ext cx="1798170" cy="307777"/>
          </a:xfrm>
          <a:prstGeom prst="rect">
            <a:avLst/>
          </a:prstGeom>
          <a:noFill/>
        </p:spPr>
        <p:txBody>
          <a:bodyPr wrap="square" rtlCol="0">
            <a:spAutoFit/>
          </a:bodyPr>
          <a:lstStyle/>
          <a:p>
            <a:r>
              <a:rPr lang="en-US" sz="1400" dirty="0"/>
              <a:t> Suspicious Sender</a:t>
            </a:r>
          </a:p>
        </p:txBody>
      </p:sp>
      <p:sp>
        <p:nvSpPr>
          <p:cNvPr id="39" name="Right Arrow 38"/>
          <p:cNvSpPr/>
          <p:nvPr/>
        </p:nvSpPr>
        <p:spPr>
          <a:xfrm flipV="1">
            <a:off x="1759406" y="3026663"/>
            <a:ext cx="1224116" cy="14760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640851" y="2551471"/>
            <a:ext cx="1225252" cy="523220"/>
          </a:xfrm>
          <a:prstGeom prst="rect">
            <a:avLst/>
          </a:prstGeom>
          <a:noFill/>
        </p:spPr>
        <p:txBody>
          <a:bodyPr wrap="square" rtlCol="0">
            <a:spAutoFit/>
          </a:bodyPr>
          <a:lstStyle/>
          <a:p>
            <a:r>
              <a:rPr lang="en-US" sz="1400" dirty="0"/>
              <a:t>Requesting information</a:t>
            </a:r>
          </a:p>
        </p:txBody>
      </p:sp>
      <p:sp>
        <p:nvSpPr>
          <p:cNvPr id="41" name="Right Arrow 40"/>
          <p:cNvSpPr/>
          <p:nvPr/>
        </p:nvSpPr>
        <p:spPr>
          <a:xfrm flipV="1">
            <a:off x="1759406" y="3617298"/>
            <a:ext cx="1224116" cy="14760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677316" y="3328535"/>
            <a:ext cx="1374680" cy="307777"/>
          </a:xfrm>
          <a:prstGeom prst="rect">
            <a:avLst/>
          </a:prstGeom>
          <a:noFill/>
        </p:spPr>
        <p:txBody>
          <a:bodyPr wrap="square" rtlCol="0">
            <a:spAutoFit/>
          </a:bodyPr>
          <a:lstStyle/>
          <a:p>
            <a:r>
              <a:rPr lang="en-US" sz="1400" dirty="0"/>
              <a:t>Incorrect link</a:t>
            </a:r>
          </a:p>
        </p:txBody>
      </p:sp>
      <p:sp>
        <p:nvSpPr>
          <p:cNvPr id="43" name="Right Arrow 42"/>
          <p:cNvSpPr/>
          <p:nvPr/>
        </p:nvSpPr>
        <p:spPr>
          <a:xfrm flipV="1">
            <a:off x="1745226" y="4461041"/>
            <a:ext cx="1224116" cy="14760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524001" y="4192216"/>
            <a:ext cx="1865755" cy="307777"/>
          </a:xfrm>
          <a:prstGeom prst="rect">
            <a:avLst/>
          </a:prstGeom>
          <a:noFill/>
        </p:spPr>
        <p:txBody>
          <a:bodyPr wrap="square" rtlCol="0">
            <a:spAutoFit/>
          </a:bodyPr>
          <a:lstStyle/>
          <a:p>
            <a:r>
              <a:rPr lang="en-US" sz="1400" dirty="0"/>
              <a:t>Suspicious team</a:t>
            </a:r>
          </a:p>
        </p:txBody>
      </p:sp>
      <p:sp>
        <p:nvSpPr>
          <p:cNvPr id="45" name="Right Arrow 44"/>
          <p:cNvSpPr/>
          <p:nvPr/>
        </p:nvSpPr>
        <p:spPr>
          <a:xfrm flipV="1">
            <a:off x="1737284" y="5603667"/>
            <a:ext cx="1224116" cy="1464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634046" y="4936230"/>
            <a:ext cx="1283961" cy="738664"/>
          </a:xfrm>
          <a:prstGeom prst="rect">
            <a:avLst/>
          </a:prstGeom>
          <a:noFill/>
        </p:spPr>
        <p:txBody>
          <a:bodyPr wrap="square" rtlCol="0">
            <a:spAutoFit/>
          </a:bodyPr>
          <a:lstStyle/>
          <a:p>
            <a:r>
              <a:rPr lang="en-US" sz="1400" dirty="0"/>
              <a:t>Incorrect </a:t>
            </a:r>
          </a:p>
          <a:p>
            <a:r>
              <a:rPr lang="en-US" sz="1400" dirty="0"/>
              <a:t>confidential</a:t>
            </a:r>
          </a:p>
          <a:p>
            <a:r>
              <a:rPr lang="en-US" sz="1400" dirty="0"/>
              <a:t>notice</a:t>
            </a:r>
          </a:p>
        </p:txBody>
      </p:sp>
      <p:sp>
        <p:nvSpPr>
          <p:cNvPr id="47" name="TextBox 46"/>
          <p:cNvSpPr txBox="1"/>
          <p:nvPr/>
        </p:nvSpPr>
        <p:spPr>
          <a:xfrm>
            <a:off x="1759406" y="324468"/>
            <a:ext cx="8613626" cy="461665"/>
          </a:xfrm>
          <a:prstGeom prst="rect">
            <a:avLst/>
          </a:prstGeom>
          <a:noFill/>
        </p:spPr>
        <p:txBody>
          <a:bodyPr wrap="square" rtlCol="0">
            <a:spAutoFit/>
          </a:bodyPr>
          <a:lstStyle/>
          <a:p>
            <a:pPr algn="ctr"/>
            <a:r>
              <a:rPr lang="en-US" sz="2400" b="1" dirty="0">
                <a:solidFill>
                  <a:srgbClr val="1084B5"/>
                </a:solidFill>
              </a:rPr>
              <a:t>What to look for in a Suspicious Email</a:t>
            </a:r>
          </a:p>
        </p:txBody>
      </p:sp>
      <p:sp>
        <p:nvSpPr>
          <p:cNvPr id="2" name="Rectangle 1"/>
          <p:cNvSpPr/>
          <p:nvPr/>
        </p:nvSpPr>
        <p:spPr>
          <a:xfrm>
            <a:off x="1431214" y="830932"/>
            <a:ext cx="1702873" cy="610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10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818468" y="5038839"/>
            <a:ext cx="3557442" cy="16898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sz="4400" dirty="0">
                <a:latin typeface="+mn-lt"/>
              </a:rPr>
              <a:t> Don’t Click the Link</a:t>
            </a:r>
          </a:p>
        </p:txBody>
      </p:sp>
      <p:pic>
        <p:nvPicPr>
          <p:cNvPr id="5" name="Picture 4" descr="Bobbe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8663174" y="3748007"/>
            <a:ext cx="2004826" cy="2014850"/>
          </a:xfrm>
          <a:prstGeom prst="rect">
            <a:avLst/>
          </a:prstGeom>
        </p:spPr>
      </p:pic>
      <p:pic>
        <p:nvPicPr>
          <p:cNvPr id="8" name="Content Placeholder 7"/>
          <p:cNvPicPr>
            <a:picLocks noGrp="1" noChangeAspect="1"/>
          </p:cNvPicPr>
          <p:nvPr>
            <p:ph idx="1"/>
          </p:nvPr>
        </p:nvPicPr>
        <p:blipFill>
          <a:blip r:embed="rId4"/>
          <a:stretch>
            <a:fillRect/>
          </a:stretch>
        </p:blipFill>
        <p:spPr>
          <a:xfrm>
            <a:off x="1736199" y="1219200"/>
            <a:ext cx="6936522" cy="4189708"/>
          </a:xfrm>
          <a:prstGeom prst="rect">
            <a:avLst/>
          </a:prstGeom>
        </p:spPr>
      </p:pic>
      <p:sp>
        <p:nvSpPr>
          <p:cNvPr id="10" name="TextBox 9"/>
          <p:cNvSpPr txBox="1"/>
          <p:nvPr/>
        </p:nvSpPr>
        <p:spPr>
          <a:xfrm>
            <a:off x="2159431" y="2169764"/>
            <a:ext cx="1224366" cy="307777"/>
          </a:xfrm>
          <a:prstGeom prst="rect">
            <a:avLst/>
          </a:prstGeom>
          <a:solidFill>
            <a:schemeClr val="bg1"/>
          </a:solidFill>
        </p:spPr>
        <p:txBody>
          <a:bodyPr wrap="square" rtlCol="0">
            <a:spAutoFit/>
          </a:bodyPr>
          <a:lstStyle/>
          <a:p>
            <a:r>
              <a:rPr lang="en-US" sz="1400" dirty="0"/>
              <a:t>John Doe</a:t>
            </a:r>
          </a:p>
        </p:txBody>
      </p:sp>
      <p:sp>
        <p:nvSpPr>
          <p:cNvPr id="11" name="TextBox 10"/>
          <p:cNvSpPr txBox="1"/>
          <p:nvPr/>
        </p:nvSpPr>
        <p:spPr>
          <a:xfrm>
            <a:off x="1818468" y="2836191"/>
            <a:ext cx="2045776" cy="276999"/>
          </a:xfrm>
          <a:prstGeom prst="rect">
            <a:avLst/>
          </a:prstGeom>
          <a:solidFill>
            <a:schemeClr val="bg1"/>
          </a:solidFill>
        </p:spPr>
        <p:txBody>
          <a:bodyPr wrap="square" rtlCol="0">
            <a:spAutoFit/>
          </a:bodyPr>
          <a:lstStyle/>
          <a:p>
            <a:r>
              <a:rPr lang="en-US" sz="1200" dirty="0"/>
              <a:t>Dear John Doe,</a:t>
            </a:r>
          </a:p>
        </p:txBody>
      </p:sp>
      <p:sp>
        <p:nvSpPr>
          <p:cNvPr id="12" name="Rectangle 11"/>
          <p:cNvSpPr/>
          <p:nvPr/>
        </p:nvSpPr>
        <p:spPr>
          <a:xfrm>
            <a:off x="2732869" y="1518834"/>
            <a:ext cx="5145437" cy="4029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18468" y="3748007"/>
            <a:ext cx="4572000" cy="1575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18468" y="3905573"/>
            <a:ext cx="5687878" cy="2944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18468" y="3303271"/>
            <a:ext cx="6844706" cy="276999"/>
          </a:xfrm>
          <a:prstGeom prst="rect">
            <a:avLst/>
          </a:prstGeom>
          <a:solidFill>
            <a:schemeClr val="bg1"/>
          </a:solidFill>
        </p:spPr>
        <p:txBody>
          <a:bodyPr wrap="square" rtlCol="0">
            <a:spAutoFit/>
          </a:bodyPr>
          <a:lstStyle/>
          <a:p>
            <a:endParaRPr lang="en-US" sz="1200" dirty="0"/>
          </a:p>
        </p:txBody>
      </p:sp>
      <p:pic>
        <p:nvPicPr>
          <p:cNvPr id="7" name="Picture 6"/>
          <p:cNvPicPr>
            <a:picLocks noChangeAspect="1"/>
          </p:cNvPicPr>
          <p:nvPr/>
        </p:nvPicPr>
        <p:blipFill>
          <a:blip r:embed="rId5"/>
          <a:stretch>
            <a:fillRect/>
          </a:stretch>
        </p:blipFill>
        <p:spPr>
          <a:xfrm>
            <a:off x="1818468" y="3252456"/>
            <a:ext cx="5687878" cy="324182"/>
          </a:xfrm>
          <a:prstGeom prst="rect">
            <a:avLst/>
          </a:prstGeom>
        </p:spPr>
      </p:pic>
      <p:sp>
        <p:nvSpPr>
          <p:cNvPr id="18" name="Rectangle 17"/>
          <p:cNvSpPr/>
          <p:nvPr/>
        </p:nvSpPr>
        <p:spPr>
          <a:xfrm>
            <a:off x="1818468" y="4755432"/>
            <a:ext cx="3797472" cy="525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6"/>
          <a:stretch>
            <a:fillRect/>
          </a:stretch>
        </p:blipFill>
        <p:spPr>
          <a:xfrm>
            <a:off x="1726652" y="4744371"/>
            <a:ext cx="3169199" cy="598671"/>
          </a:xfrm>
          <a:prstGeom prst="rect">
            <a:avLst/>
          </a:prstGeom>
        </p:spPr>
      </p:pic>
      <p:sp>
        <p:nvSpPr>
          <p:cNvPr id="21" name="Rectangle 20"/>
          <p:cNvSpPr/>
          <p:nvPr/>
        </p:nvSpPr>
        <p:spPr>
          <a:xfrm>
            <a:off x="1726652" y="5038838"/>
            <a:ext cx="3272069" cy="2418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1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F868-C85C-484A-AABC-1C5A8FE0A315}"/>
              </a:ext>
            </a:extLst>
          </p:cNvPr>
          <p:cNvSpPr>
            <a:spLocks noGrp="1"/>
          </p:cNvSpPr>
          <p:nvPr>
            <p:ph type="title"/>
          </p:nvPr>
        </p:nvSpPr>
        <p:spPr/>
        <p:txBody>
          <a:bodyPr/>
          <a:lstStyle/>
          <a:p>
            <a:r>
              <a:rPr lang="en-US" dirty="0"/>
              <a:t>Website Cloning </a:t>
            </a:r>
          </a:p>
        </p:txBody>
      </p:sp>
      <p:sp>
        <p:nvSpPr>
          <p:cNvPr id="3" name="Content Placeholder 2">
            <a:extLst>
              <a:ext uri="{FF2B5EF4-FFF2-40B4-BE49-F238E27FC236}">
                <a16:creationId xmlns:a16="http://schemas.microsoft.com/office/drawing/2014/main" id="{FE656763-459F-4834-AE4A-A6189C23803C}"/>
              </a:ext>
            </a:extLst>
          </p:cNvPr>
          <p:cNvSpPr>
            <a:spLocks noGrp="1"/>
          </p:cNvSpPr>
          <p:nvPr>
            <p:ph idx="1"/>
          </p:nvPr>
        </p:nvSpPr>
        <p:spPr/>
        <p:txBody>
          <a:bodyPr>
            <a:normAutofit/>
          </a:bodyPr>
          <a:lstStyle/>
          <a:p>
            <a:r>
              <a:rPr lang="en-US" sz="3600" dirty="0"/>
              <a:t>How long does it take for a hacker to create an exact duplicate of a commercial website and perform a spearfishing attack with tools available on the dark web?</a:t>
            </a:r>
          </a:p>
        </p:txBody>
      </p:sp>
    </p:spTree>
    <p:extLst>
      <p:ext uri="{BB962C8B-B14F-4D97-AF65-F5344CB8AC3E}">
        <p14:creationId xmlns:p14="http://schemas.microsoft.com/office/powerpoint/2010/main" val="4013339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B66C-B149-426D-9E4A-4FF56F4570AC}"/>
              </a:ext>
            </a:extLst>
          </p:cNvPr>
          <p:cNvSpPr>
            <a:spLocks noGrp="1"/>
          </p:cNvSpPr>
          <p:nvPr>
            <p:ph type="title"/>
          </p:nvPr>
        </p:nvSpPr>
        <p:spPr/>
        <p:txBody>
          <a:bodyPr/>
          <a:lstStyle/>
          <a:p>
            <a:r>
              <a:rPr lang="en-US" dirty="0"/>
              <a:t>More Users….</a:t>
            </a:r>
          </a:p>
        </p:txBody>
      </p:sp>
      <p:pic>
        <p:nvPicPr>
          <p:cNvPr id="4" name="Content Placeholder 5" descr="Phishing Couple.png">
            <a:extLst>
              <a:ext uri="{FF2B5EF4-FFF2-40B4-BE49-F238E27FC236}">
                <a16:creationId xmlns:a16="http://schemas.microsoft.com/office/drawing/2014/main" id="{DACFCAFE-CFD0-45FA-8AFB-0F1E2D2E8716}"/>
              </a:ext>
            </a:extLst>
          </p:cNvPr>
          <p:cNvPicPr>
            <a:picLocks noGrp="1" noChangeAspect="1"/>
          </p:cNvPicPr>
          <p:nvPr>
            <p:ph idx="1"/>
          </p:nvPr>
        </p:nvPicPr>
        <p:blipFill>
          <a:blip r:embed="rId2" cstate="print"/>
          <a:stretch>
            <a:fillRect/>
          </a:stretch>
        </p:blipFill>
        <p:spPr>
          <a:xfrm>
            <a:off x="3522317" y="2182369"/>
            <a:ext cx="5208326" cy="3993144"/>
          </a:xfrm>
        </p:spPr>
      </p:pic>
    </p:spTree>
    <p:extLst>
      <p:ext uri="{BB962C8B-B14F-4D97-AF65-F5344CB8AC3E}">
        <p14:creationId xmlns:p14="http://schemas.microsoft.com/office/powerpoint/2010/main" val="1503972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3A6A4-CB3E-4A3D-89D8-FAFECB0A2EC3}"/>
              </a:ext>
            </a:extLst>
          </p:cNvPr>
          <p:cNvSpPr>
            <a:spLocks noGrp="1"/>
          </p:cNvSpPr>
          <p:nvPr>
            <p:ph type="title"/>
          </p:nvPr>
        </p:nvSpPr>
        <p:spPr/>
        <p:txBody>
          <a:bodyPr/>
          <a:lstStyle/>
          <a:p>
            <a:r>
              <a:rPr lang="en-US" dirty="0"/>
              <a:t>Another Phishing Pitfall</a:t>
            </a:r>
          </a:p>
        </p:txBody>
      </p:sp>
      <p:sp>
        <p:nvSpPr>
          <p:cNvPr id="3" name="Content Placeholder 2">
            <a:extLst>
              <a:ext uri="{FF2B5EF4-FFF2-40B4-BE49-F238E27FC236}">
                <a16:creationId xmlns:a16="http://schemas.microsoft.com/office/drawing/2014/main" id="{7FBB9B14-28AE-4EA7-8872-BF3BE23363B4}"/>
              </a:ext>
            </a:extLst>
          </p:cNvPr>
          <p:cNvSpPr>
            <a:spLocks noGrp="1"/>
          </p:cNvSpPr>
          <p:nvPr>
            <p:ph idx="1"/>
          </p:nvPr>
        </p:nvSpPr>
        <p:spPr/>
        <p:txBody>
          <a:bodyPr>
            <a:normAutofit/>
          </a:bodyPr>
          <a:lstStyle/>
          <a:p>
            <a:r>
              <a:rPr lang="en-US" sz="2800" dirty="0"/>
              <a:t>Ransomware!!!</a:t>
            </a:r>
          </a:p>
          <a:p>
            <a:endParaRPr lang="en-US" sz="2800" dirty="0"/>
          </a:p>
          <a:p>
            <a:pPr lvl="1"/>
            <a:r>
              <a:rPr lang="en-US" sz="2800" dirty="0"/>
              <a:t>Ransomware was the top variety of malicious software of 2017, found in 39% of malware-related data breaches. — Verizon, 2017</a:t>
            </a:r>
          </a:p>
          <a:p>
            <a:pPr lvl="1"/>
            <a:r>
              <a:rPr lang="en-US" sz="2800" dirty="0"/>
              <a:t>68% of data breaches took months or more to discover, though 87% had data compromised within minutes or less of the attack taking place— Verizon, 2017</a:t>
            </a:r>
          </a:p>
          <a:p>
            <a:pPr lvl="1"/>
            <a:r>
              <a:rPr lang="en-US" sz="2800" dirty="0"/>
              <a:t>Importantly, ransomware has started to impact business critical systems, rather than just desktops</a:t>
            </a:r>
          </a:p>
        </p:txBody>
      </p:sp>
    </p:spTree>
    <p:extLst>
      <p:ext uri="{BB962C8B-B14F-4D97-AF65-F5344CB8AC3E}">
        <p14:creationId xmlns:p14="http://schemas.microsoft.com/office/powerpoint/2010/main" val="342969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Disclaimer</a:t>
            </a:r>
          </a:p>
        </p:txBody>
      </p:sp>
      <p:sp>
        <p:nvSpPr>
          <p:cNvPr id="3" name="Content Placeholder 2"/>
          <p:cNvSpPr>
            <a:spLocks noGrp="1"/>
          </p:cNvSpPr>
          <p:nvPr>
            <p:ph idx="1"/>
          </p:nvPr>
        </p:nvSpPr>
        <p:spPr/>
        <p:txBody>
          <a:bodyPr>
            <a:noAutofit/>
          </a:bodyPr>
          <a:lstStyle/>
          <a:p>
            <a:pPr marL="0" indent="0">
              <a:buNone/>
            </a:pPr>
            <a:r>
              <a:rPr lang="en-US" sz="2800" dirty="0"/>
              <a:t>This document and any oral presentation accompanying it are not intended/should not be taken as necessarily representing the policies, opinions, and/or views of Noridian Mutual Insurance Company, Blue Cross Blue Shield of North Dakota, Noridian Healthcare Solutions, any of their component services, or any other affiliated companies.</a:t>
            </a:r>
          </a:p>
          <a:p>
            <a:pPr marL="0" indent="0">
              <a:buNone/>
            </a:pPr>
            <a:r>
              <a:rPr lang="en-US" sz="2800" dirty="0"/>
              <a:t>This document and any oral presentation accompanying it has been prepared in good faith. However, no express or implied warranty is given as to the accuracy or completeness of the information in this document or the accompanying presentation</a:t>
            </a:r>
          </a:p>
        </p:txBody>
      </p:sp>
    </p:spTree>
    <p:extLst>
      <p:ext uri="{BB962C8B-B14F-4D97-AF65-F5344CB8AC3E}">
        <p14:creationId xmlns:p14="http://schemas.microsoft.com/office/powerpoint/2010/main" val="3199698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99AC-7AE5-4080-A959-9558A3E87DAC}"/>
              </a:ext>
            </a:extLst>
          </p:cNvPr>
          <p:cNvSpPr>
            <a:spLocks noGrp="1"/>
          </p:cNvSpPr>
          <p:nvPr>
            <p:ph type="title"/>
          </p:nvPr>
        </p:nvSpPr>
        <p:spPr/>
        <p:txBody>
          <a:bodyPr/>
          <a:lstStyle/>
          <a:p>
            <a:r>
              <a:rPr lang="en-US" dirty="0"/>
              <a:t>Another Phishing Pitfall</a:t>
            </a:r>
          </a:p>
        </p:txBody>
      </p:sp>
      <p:sp>
        <p:nvSpPr>
          <p:cNvPr id="3" name="Content Placeholder 2">
            <a:extLst>
              <a:ext uri="{FF2B5EF4-FFF2-40B4-BE49-F238E27FC236}">
                <a16:creationId xmlns:a16="http://schemas.microsoft.com/office/drawing/2014/main" id="{674BE577-17D8-485D-8D9F-06902D11D61D}"/>
              </a:ext>
            </a:extLst>
          </p:cNvPr>
          <p:cNvSpPr>
            <a:spLocks noGrp="1"/>
          </p:cNvSpPr>
          <p:nvPr>
            <p:ph idx="1"/>
          </p:nvPr>
        </p:nvSpPr>
        <p:spPr>
          <a:xfrm>
            <a:off x="1097280" y="1925247"/>
            <a:ext cx="10058400" cy="4023360"/>
          </a:xfrm>
        </p:spPr>
        <p:txBody>
          <a:bodyPr>
            <a:normAutofit/>
          </a:bodyPr>
          <a:lstStyle/>
          <a:p>
            <a:r>
              <a:rPr lang="en-US" sz="2800" dirty="0"/>
              <a:t>Why ransomware?</a:t>
            </a:r>
          </a:p>
          <a:p>
            <a:pPr lvl="1"/>
            <a:r>
              <a:rPr lang="en-US" sz="2600" dirty="0"/>
              <a:t>Because that is where the money is at….</a:t>
            </a:r>
          </a:p>
          <a:p>
            <a:pPr lvl="1"/>
            <a:r>
              <a:rPr lang="en-US" sz="2600" dirty="0"/>
              <a:t>Credentials are being given away….</a:t>
            </a:r>
          </a:p>
          <a:p>
            <a:pPr lvl="1"/>
            <a:r>
              <a:rPr lang="en-US" sz="2600" dirty="0"/>
              <a:t>Current estimates state that approximately 45% of all companies hit with Ransomware attacks either pay the hackers or attempt to pay the hackers</a:t>
            </a:r>
          </a:p>
          <a:p>
            <a:pPr lvl="1"/>
            <a:r>
              <a:rPr lang="en-US" sz="2600" dirty="0"/>
              <a:t>This is a known revenue stream</a:t>
            </a:r>
          </a:p>
          <a:p>
            <a:pPr lvl="1"/>
            <a:r>
              <a:rPr lang="en-US" sz="2600" dirty="0"/>
              <a:t>But it is against the law…</a:t>
            </a:r>
            <a:endParaRPr lang="en-US" dirty="0"/>
          </a:p>
        </p:txBody>
      </p:sp>
      <p:pic>
        <p:nvPicPr>
          <p:cNvPr id="5" name="Picture 4">
            <a:extLst>
              <a:ext uri="{FF2B5EF4-FFF2-40B4-BE49-F238E27FC236}">
                <a16:creationId xmlns:a16="http://schemas.microsoft.com/office/drawing/2014/main" id="{03050C4E-48E5-4A44-8E48-A0AEFD88D3B0}"/>
              </a:ext>
            </a:extLst>
          </p:cNvPr>
          <p:cNvPicPr>
            <a:picLocks noChangeAspect="1"/>
          </p:cNvPicPr>
          <p:nvPr/>
        </p:nvPicPr>
        <p:blipFill>
          <a:blip r:embed="rId2"/>
          <a:stretch>
            <a:fillRect/>
          </a:stretch>
        </p:blipFill>
        <p:spPr>
          <a:xfrm>
            <a:off x="8749334" y="4231494"/>
            <a:ext cx="2724150" cy="1905000"/>
          </a:xfrm>
          <a:prstGeom prst="rect">
            <a:avLst/>
          </a:prstGeom>
        </p:spPr>
      </p:pic>
    </p:spTree>
    <p:extLst>
      <p:ext uri="{BB962C8B-B14F-4D97-AF65-F5344CB8AC3E}">
        <p14:creationId xmlns:p14="http://schemas.microsoft.com/office/powerpoint/2010/main" val="2934192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1A27-ECCD-48A3-B656-C116CBE133BE}"/>
              </a:ext>
            </a:extLst>
          </p:cNvPr>
          <p:cNvSpPr>
            <a:spLocks noGrp="1"/>
          </p:cNvSpPr>
          <p:nvPr>
            <p:ph type="title"/>
          </p:nvPr>
        </p:nvSpPr>
        <p:spPr/>
        <p:txBody>
          <a:bodyPr/>
          <a:lstStyle/>
          <a:p>
            <a:r>
              <a:rPr lang="en-US" dirty="0"/>
              <a:t>Is Ransomware still an issue?</a:t>
            </a:r>
          </a:p>
        </p:txBody>
      </p:sp>
      <p:sp>
        <p:nvSpPr>
          <p:cNvPr id="3" name="Content Placeholder 2">
            <a:extLst>
              <a:ext uri="{FF2B5EF4-FFF2-40B4-BE49-F238E27FC236}">
                <a16:creationId xmlns:a16="http://schemas.microsoft.com/office/drawing/2014/main" id="{025DF5EB-F9FB-4286-84CD-61FAE9510375}"/>
              </a:ext>
            </a:extLst>
          </p:cNvPr>
          <p:cNvSpPr>
            <a:spLocks noGrp="1"/>
          </p:cNvSpPr>
          <p:nvPr>
            <p:ph idx="1"/>
          </p:nvPr>
        </p:nvSpPr>
        <p:spPr>
          <a:xfrm>
            <a:off x="1097280" y="1845734"/>
            <a:ext cx="7940703" cy="4023360"/>
          </a:xfrm>
        </p:spPr>
        <p:txBody>
          <a:bodyPr/>
          <a:lstStyle/>
          <a:p>
            <a:r>
              <a:rPr lang="en-US" sz="2800" u="sng" dirty="0"/>
              <a:t>The percentage of malware payloads that were ransomware dropped from over 70% in June 2017 to less than 5% in December 2017</a:t>
            </a:r>
          </a:p>
          <a:p>
            <a:r>
              <a:rPr lang="en-US" dirty="0"/>
              <a:t>However, </a:t>
            </a:r>
            <a:r>
              <a:rPr lang="en-US" dirty="0" err="1"/>
              <a:t>cryptomining</a:t>
            </a:r>
            <a:r>
              <a:rPr lang="en-US" dirty="0"/>
              <a:t> malware booms</a:t>
            </a:r>
          </a:p>
          <a:p>
            <a:r>
              <a:rPr lang="en-US" b="1" dirty="0"/>
              <a:t>Cryptocurrency-mining malware provides a stealthier, more effective alternative to ransomware. </a:t>
            </a:r>
          </a:p>
          <a:p>
            <a:r>
              <a:rPr lang="en-US" dirty="0"/>
              <a:t>Why bother trying to extort victims when you can hijack their computers' CPU power to mine cryptocurrency directly, without them even being aware? That's the question more and more attackers have been asking themselves lately, and the majority have switched over to dropping </a:t>
            </a:r>
            <a:r>
              <a:rPr lang="en-US" dirty="0" err="1"/>
              <a:t>cryptomining</a:t>
            </a:r>
            <a:r>
              <a:rPr lang="en-US" dirty="0"/>
              <a:t> malware as a result. </a:t>
            </a:r>
          </a:p>
        </p:txBody>
      </p:sp>
      <p:pic>
        <p:nvPicPr>
          <p:cNvPr id="5" name="Picture 4">
            <a:extLst>
              <a:ext uri="{FF2B5EF4-FFF2-40B4-BE49-F238E27FC236}">
                <a16:creationId xmlns:a16="http://schemas.microsoft.com/office/drawing/2014/main" id="{4583BE68-94B4-4FA0-BAC3-97ECCFCB4131}"/>
              </a:ext>
            </a:extLst>
          </p:cNvPr>
          <p:cNvPicPr>
            <a:picLocks noChangeAspect="1"/>
          </p:cNvPicPr>
          <p:nvPr/>
        </p:nvPicPr>
        <p:blipFill>
          <a:blip r:embed="rId2"/>
          <a:stretch>
            <a:fillRect/>
          </a:stretch>
        </p:blipFill>
        <p:spPr>
          <a:xfrm>
            <a:off x="9316898" y="1952413"/>
            <a:ext cx="2543175" cy="2116003"/>
          </a:xfrm>
          <a:prstGeom prst="rect">
            <a:avLst/>
          </a:prstGeom>
        </p:spPr>
      </p:pic>
    </p:spTree>
    <p:extLst>
      <p:ext uri="{BB962C8B-B14F-4D97-AF65-F5344CB8AC3E}">
        <p14:creationId xmlns:p14="http://schemas.microsoft.com/office/powerpoint/2010/main" val="1744827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E8CC8-046C-482C-B951-CD9669F76CD6}"/>
              </a:ext>
            </a:extLst>
          </p:cNvPr>
          <p:cNvSpPr>
            <a:spLocks noGrp="1"/>
          </p:cNvSpPr>
          <p:nvPr>
            <p:ph type="title"/>
          </p:nvPr>
        </p:nvSpPr>
        <p:spPr/>
        <p:txBody>
          <a:bodyPr/>
          <a:lstStyle/>
          <a:p>
            <a:r>
              <a:rPr lang="en-US" dirty="0"/>
              <a:t>Why Crypto Currency?</a:t>
            </a:r>
          </a:p>
        </p:txBody>
      </p:sp>
      <p:pic>
        <p:nvPicPr>
          <p:cNvPr id="11" name="Picture 10">
            <a:extLst>
              <a:ext uri="{FF2B5EF4-FFF2-40B4-BE49-F238E27FC236}">
                <a16:creationId xmlns:a16="http://schemas.microsoft.com/office/drawing/2014/main" id="{9E2BEB86-F1E8-4CF2-919E-679D0E5E2BB4}"/>
              </a:ext>
            </a:extLst>
          </p:cNvPr>
          <p:cNvPicPr>
            <a:picLocks noChangeAspect="1"/>
          </p:cNvPicPr>
          <p:nvPr/>
        </p:nvPicPr>
        <p:blipFill>
          <a:blip r:embed="rId2"/>
          <a:stretch>
            <a:fillRect/>
          </a:stretch>
        </p:blipFill>
        <p:spPr>
          <a:xfrm>
            <a:off x="2620766" y="2054100"/>
            <a:ext cx="6470226" cy="4212629"/>
          </a:xfrm>
          <a:prstGeom prst="rect">
            <a:avLst/>
          </a:prstGeom>
        </p:spPr>
      </p:pic>
    </p:spTree>
    <p:extLst>
      <p:ext uri="{BB962C8B-B14F-4D97-AF65-F5344CB8AC3E}">
        <p14:creationId xmlns:p14="http://schemas.microsoft.com/office/powerpoint/2010/main" val="269877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55E0-E9BB-477C-85D4-0B1E651A213F}"/>
              </a:ext>
            </a:extLst>
          </p:cNvPr>
          <p:cNvSpPr>
            <a:spLocks noGrp="1"/>
          </p:cNvSpPr>
          <p:nvPr>
            <p:ph type="title"/>
          </p:nvPr>
        </p:nvSpPr>
        <p:spPr/>
        <p:txBody>
          <a:bodyPr/>
          <a:lstStyle/>
          <a:p>
            <a:r>
              <a:rPr lang="en-US" dirty="0"/>
              <a:t>Crash Course on Crypto Mining</a:t>
            </a:r>
          </a:p>
        </p:txBody>
      </p:sp>
      <p:sp>
        <p:nvSpPr>
          <p:cNvPr id="3" name="Content Placeholder 2">
            <a:extLst>
              <a:ext uri="{FF2B5EF4-FFF2-40B4-BE49-F238E27FC236}">
                <a16:creationId xmlns:a16="http://schemas.microsoft.com/office/drawing/2014/main" id="{7ED9F586-CC9B-4BF9-B7E4-244177AFEF7F}"/>
              </a:ext>
            </a:extLst>
          </p:cNvPr>
          <p:cNvSpPr>
            <a:spLocks noGrp="1"/>
          </p:cNvSpPr>
          <p:nvPr>
            <p:ph idx="1"/>
          </p:nvPr>
        </p:nvSpPr>
        <p:spPr/>
        <p:txBody>
          <a:bodyPr>
            <a:normAutofit/>
          </a:bodyPr>
          <a:lstStyle/>
          <a:p>
            <a:r>
              <a:rPr lang="en-US" b="1" dirty="0"/>
              <a:t>What is a 'Blockchain'</a:t>
            </a:r>
          </a:p>
          <a:p>
            <a:r>
              <a:rPr lang="en-US" dirty="0"/>
              <a:t>A blockchain is a digitized, decentralized, public ledger of all cryptocurrency transactions. Constantly growing as ‘completed’ blocks (the most recent transactions) are recorded and added to it in chronological order, it allows market participants to keep track of digital currency transactions without central recordkeeping. Each node (a computer connected to the network) gets a copy of the blockchain, which is downloaded automatically.</a:t>
            </a:r>
          </a:p>
          <a:p>
            <a:r>
              <a:rPr lang="en-US" dirty="0"/>
              <a:t>Currently, the technology is primarily used to verify transactions, within digital currencies though it is possible to digitize, code and insert practically any document into the blockchain. Doing so creates an indelible record that cannot be changed; furthermore, the record’s authenticity can be verified by the entire community using the blockchain instead of a single centralized authority.</a:t>
            </a:r>
          </a:p>
        </p:txBody>
      </p:sp>
    </p:spTree>
    <p:extLst>
      <p:ext uri="{BB962C8B-B14F-4D97-AF65-F5344CB8AC3E}">
        <p14:creationId xmlns:p14="http://schemas.microsoft.com/office/powerpoint/2010/main" val="357558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55E0-E9BB-477C-85D4-0B1E651A213F}"/>
              </a:ext>
            </a:extLst>
          </p:cNvPr>
          <p:cNvSpPr>
            <a:spLocks noGrp="1"/>
          </p:cNvSpPr>
          <p:nvPr>
            <p:ph type="title"/>
          </p:nvPr>
        </p:nvSpPr>
        <p:spPr/>
        <p:txBody>
          <a:bodyPr/>
          <a:lstStyle/>
          <a:p>
            <a:r>
              <a:rPr lang="en-US" dirty="0"/>
              <a:t>Crash Course on Crypto Mining</a:t>
            </a:r>
          </a:p>
        </p:txBody>
      </p:sp>
      <p:sp>
        <p:nvSpPr>
          <p:cNvPr id="3" name="Content Placeholder 2">
            <a:extLst>
              <a:ext uri="{FF2B5EF4-FFF2-40B4-BE49-F238E27FC236}">
                <a16:creationId xmlns:a16="http://schemas.microsoft.com/office/drawing/2014/main" id="{7ED9F586-CC9B-4BF9-B7E4-244177AFEF7F}"/>
              </a:ext>
            </a:extLst>
          </p:cNvPr>
          <p:cNvSpPr>
            <a:spLocks noGrp="1"/>
          </p:cNvSpPr>
          <p:nvPr>
            <p:ph idx="1"/>
          </p:nvPr>
        </p:nvSpPr>
        <p:spPr/>
        <p:txBody>
          <a:bodyPr>
            <a:normAutofit/>
          </a:bodyPr>
          <a:lstStyle/>
          <a:p>
            <a:r>
              <a:rPr lang="en-US" b="1" dirty="0"/>
              <a:t>Blockchain Vs. Crypto Mining</a:t>
            </a:r>
          </a:p>
          <a:p>
            <a:r>
              <a:rPr lang="en-US" dirty="0"/>
              <a:t>Blockchain is “Constantly growing as ‘completed’ blocks (the most recent transactions) are recorded and added to it in chronological order, “</a:t>
            </a:r>
          </a:p>
          <a:p>
            <a:r>
              <a:rPr lang="en-US" dirty="0"/>
              <a:t>Crypto Mining is completing the blocks</a:t>
            </a:r>
          </a:p>
          <a:p>
            <a:r>
              <a:rPr lang="en-US" dirty="0"/>
              <a:t>For which the miner receives payment for their work</a:t>
            </a:r>
          </a:p>
          <a:p>
            <a:endParaRPr lang="en-US" dirty="0"/>
          </a:p>
          <a:p>
            <a:r>
              <a:rPr lang="en-US" b="1" dirty="0" err="1"/>
              <a:t>Cryptominers</a:t>
            </a:r>
            <a:r>
              <a:rPr lang="en-US" b="1" dirty="0"/>
              <a:t> have impacted 55% of organizations globally. -Check Point </a:t>
            </a:r>
          </a:p>
          <a:p>
            <a:endParaRPr lang="en-US" dirty="0"/>
          </a:p>
        </p:txBody>
      </p:sp>
    </p:spTree>
    <p:extLst>
      <p:ext uri="{BB962C8B-B14F-4D97-AF65-F5344CB8AC3E}">
        <p14:creationId xmlns:p14="http://schemas.microsoft.com/office/powerpoint/2010/main" val="165628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23958-9D1A-4935-B44A-912C12E4BE9C}"/>
              </a:ext>
            </a:extLst>
          </p:cNvPr>
          <p:cNvSpPr>
            <a:spLocks noGrp="1"/>
          </p:cNvSpPr>
          <p:nvPr>
            <p:ph type="title"/>
          </p:nvPr>
        </p:nvSpPr>
        <p:spPr>
          <a:xfrm>
            <a:off x="1097280" y="207090"/>
            <a:ext cx="10058400" cy="1450757"/>
          </a:xfrm>
        </p:spPr>
        <p:txBody>
          <a:bodyPr/>
          <a:lstStyle/>
          <a:p>
            <a:r>
              <a:rPr lang="en-US" dirty="0"/>
              <a:t>Is </a:t>
            </a:r>
            <a:r>
              <a:rPr lang="en-US" b="1" dirty="0"/>
              <a:t>Cryptocurrency-mining malware illegal?</a:t>
            </a:r>
            <a:endParaRPr lang="en-US" dirty="0"/>
          </a:p>
        </p:txBody>
      </p:sp>
      <p:sp>
        <p:nvSpPr>
          <p:cNvPr id="3" name="Content Placeholder 2">
            <a:extLst>
              <a:ext uri="{FF2B5EF4-FFF2-40B4-BE49-F238E27FC236}">
                <a16:creationId xmlns:a16="http://schemas.microsoft.com/office/drawing/2014/main" id="{823E608C-BB13-4450-B5E2-54501DFA7416}"/>
              </a:ext>
            </a:extLst>
          </p:cNvPr>
          <p:cNvSpPr>
            <a:spLocks noGrp="1"/>
          </p:cNvSpPr>
          <p:nvPr>
            <p:ph idx="1"/>
          </p:nvPr>
        </p:nvSpPr>
        <p:spPr/>
        <p:txBody>
          <a:bodyPr>
            <a:normAutofit/>
          </a:bodyPr>
          <a:lstStyle/>
          <a:p>
            <a:r>
              <a:rPr lang="en-US" sz="3200" dirty="0"/>
              <a:t>Depends</a:t>
            </a:r>
          </a:p>
          <a:p>
            <a:pPr lvl="1"/>
            <a:r>
              <a:rPr lang="en-US" sz="2800" dirty="0"/>
              <a:t>How was it installed?</a:t>
            </a:r>
          </a:p>
          <a:p>
            <a:pPr lvl="1"/>
            <a:r>
              <a:rPr lang="en-US" sz="2800" dirty="0"/>
              <a:t>Typically an inside job</a:t>
            </a:r>
          </a:p>
          <a:p>
            <a:pPr lvl="1"/>
            <a:r>
              <a:rPr lang="en-US" sz="2800" dirty="0"/>
              <a:t>Not everyone is being punished or placed in jail</a:t>
            </a:r>
          </a:p>
        </p:txBody>
      </p:sp>
    </p:spTree>
    <p:extLst>
      <p:ext uri="{BB962C8B-B14F-4D97-AF65-F5344CB8AC3E}">
        <p14:creationId xmlns:p14="http://schemas.microsoft.com/office/powerpoint/2010/main" val="290337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2796-7C3B-43D9-A7B0-6CD83E0F4650}"/>
              </a:ext>
            </a:extLst>
          </p:cNvPr>
          <p:cNvSpPr>
            <a:spLocks noGrp="1"/>
          </p:cNvSpPr>
          <p:nvPr>
            <p:ph type="title"/>
          </p:nvPr>
        </p:nvSpPr>
        <p:spPr/>
        <p:txBody>
          <a:bodyPr/>
          <a:lstStyle/>
          <a:p>
            <a:r>
              <a:rPr lang="en-US" dirty="0"/>
              <a:t>Who’s fault is this?</a:t>
            </a:r>
          </a:p>
        </p:txBody>
      </p:sp>
      <p:pic>
        <p:nvPicPr>
          <p:cNvPr id="5" name="Picture 4">
            <a:extLst>
              <a:ext uri="{FF2B5EF4-FFF2-40B4-BE49-F238E27FC236}">
                <a16:creationId xmlns:a16="http://schemas.microsoft.com/office/drawing/2014/main" id="{7F67A435-B047-4CD3-A775-7E1A1700689E}"/>
              </a:ext>
            </a:extLst>
          </p:cNvPr>
          <p:cNvPicPr>
            <a:picLocks noChangeAspect="1"/>
          </p:cNvPicPr>
          <p:nvPr/>
        </p:nvPicPr>
        <p:blipFill>
          <a:blip r:embed="rId2"/>
          <a:stretch>
            <a:fillRect/>
          </a:stretch>
        </p:blipFill>
        <p:spPr>
          <a:xfrm>
            <a:off x="3451489" y="1977069"/>
            <a:ext cx="5024752" cy="3959904"/>
          </a:xfrm>
          <a:prstGeom prst="rect">
            <a:avLst/>
          </a:prstGeom>
        </p:spPr>
      </p:pic>
    </p:spTree>
    <p:extLst>
      <p:ext uri="{BB962C8B-B14F-4D97-AF65-F5344CB8AC3E}">
        <p14:creationId xmlns:p14="http://schemas.microsoft.com/office/powerpoint/2010/main" val="3325421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6E08-928D-4D71-A321-BCDBBDD1EDF6}"/>
              </a:ext>
            </a:extLst>
          </p:cNvPr>
          <p:cNvSpPr>
            <a:spLocks noGrp="1"/>
          </p:cNvSpPr>
          <p:nvPr>
            <p:ph type="title"/>
          </p:nvPr>
        </p:nvSpPr>
        <p:spPr/>
        <p:txBody>
          <a:bodyPr/>
          <a:lstStyle/>
          <a:p>
            <a:r>
              <a:rPr lang="en-US" dirty="0"/>
              <a:t>Who’s fault is this?</a:t>
            </a:r>
          </a:p>
        </p:txBody>
      </p:sp>
      <p:sp>
        <p:nvSpPr>
          <p:cNvPr id="3" name="Content Placeholder 2">
            <a:extLst>
              <a:ext uri="{FF2B5EF4-FFF2-40B4-BE49-F238E27FC236}">
                <a16:creationId xmlns:a16="http://schemas.microsoft.com/office/drawing/2014/main" id="{A19C30C2-7F78-4472-905A-3F7BB45AD9B1}"/>
              </a:ext>
            </a:extLst>
          </p:cNvPr>
          <p:cNvSpPr>
            <a:spLocks noGrp="1"/>
          </p:cNvSpPr>
          <p:nvPr>
            <p:ph idx="1"/>
          </p:nvPr>
        </p:nvSpPr>
        <p:spPr/>
        <p:txBody>
          <a:bodyPr/>
          <a:lstStyle/>
          <a:p>
            <a:r>
              <a:rPr lang="en-US" sz="2800" dirty="0"/>
              <a:t>Most companies invest numerous hours in:</a:t>
            </a:r>
          </a:p>
          <a:p>
            <a:pPr lvl="1"/>
            <a:r>
              <a:rPr lang="en-US" sz="2400" dirty="0"/>
              <a:t>Benefit explanation</a:t>
            </a:r>
          </a:p>
          <a:p>
            <a:pPr lvl="1"/>
            <a:r>
              <a:rPr lang="en-US" sz="2400" dirty="0"/>
              <a:t>Job Overview</a:t>
            </a:r>
          </a:p>
          <a:p>
            <a:pPr lvl="1"/>
            <a:r>
              <a:rPr lang="en-US" sz="2400" dirty="0"/>
              <a:t>Culture discussions</a:t>
            </a:r>
          </a:p>
          <a:p>
            <a:pPr lvl="1"/>
            <a:r>
              <a:rPr lang="en-US" sz="2400" dirty="0"/>
              <a:t>Building Overview</a:t>
            </a:r>
          </a:p>
          <a:p>
            <a:pPr lvl="1"/>
            <a:endParaRPr lang="en-US" sz="2400" dirty="0"/>
          </a:p>
          <a:p>
            <a:pPr marL="201168" lvl="1" indent="0">
              <a:buNone/>
            </a:pPr>
            <a:r>
              <a:rPr lang="en-US" sz="2400" dirty="0"/>
              <a:t>But many companies neglect</a:t>
            </a:r>
          </a:p>
          <a:p>
            <a:pPr lvl="1"/>
            <a:r>
              <a:rPr lang="en-US" sz="2400" dirty="0"/>
              <a:t>Day one cyber security </a:t>
            </a:r>
          </a:p>
          <a:p>
            <a:pPr lvl="1"/>
            <a:endParaRPr lang="en-US" dirty="0"/>
          </a:p>
        </p:txBody>
      </p:sp>
      <p:pic>
        <p:nvPicPr>
          <p:cNvPr id="5" name="Picture 4">
            <a:extLst>
              <a:ext uri="{FF2B5EF4-FFF2-40B4-BE49-F238E27FC236}">
                <a16:creationId xmlns:a16="http://schemas.microsoft.com/office/drawing/2014/main" id="{DDB691FD-2FF2-439E-AACC-79A05D589D88}"/>
              </a:ext>
            </a:extLst>
          </p:cNvPr>
          <p:cNvPicPr>
            <a:picLocks noChangeAspect="1"/>
          </p:cNvPicPr>
          <p:nvPr/>
        </p:nvPicPr>
        <p:blipFill>
          <a:blip r:embed="rId2"/>
          <a:stretch>
            <a:fillRect/>
          </a:stretch>
        </p:blipFill>
        <p:spPr>
          <a:xfrm>
            <a:off x="8032474" y="1845734"/>
            <a:ext cx="3508144" cy="3508144"/>
          </a:xfrm>
          <a:prstGeom prst="rect">
            <a:avLst/>
          </a:prstGeom>
        </p:spPr>
      </p:pic>
    </p:spTree>
    <p:extLst>
      <p:ext uri="{BB962C8B-B14F-4D97-AF65-F5344CB8AC3E}">
        <p14:creationId xmlns:p14="http://schemas.microsoft.com/office/powerpoint/2010/main" val="4094807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9E8B-D8FD-4508-B804-072C7690E759}"/>
              </a:ext>
            </a:extLst>
          </p:cNvPr>
          <p:cNvSpPr>
            <a:spLocks noGrp="1"/>
          </p:cNvSpPr>
          <p:nvPr>
            <p:ph type="title"/>
          </p:nvPr>
        </p:nvSpPr>
        <p:spPr/>
        <p:txBody>
          <a:bodyPr/>
          <a:lstStyle/>
          <a:p>
            <a:r>
              <a:rPr lang="en-US" dirty="0"/>
              <a:t>To be clear….</a:t>
            </a:r>
          </a:p>
        </p:txBody>
      </p:sp>
      <p:sp>
        <p:nvSpPr>
          <p:cNvPr id="3" name="Content Placeholder 2">
            <a:extLst>
              <a:ext uri="{FF2B5EF4-FFF2-40B4-BE49-F238E27FC236}">
                <a16:creationId xmlns:a16="http://schemas.microsoft.com/office/drawing/2014/main" id="{E777B547-0669-4E82-A2C3-58DB0D2B13C4}"/>
              </a:ext>
            </a:extLst>
          </p:cNvPr>
          <p:cNvSpPr>
            <a:spLocks noGrp="1"/>
          </p:cNvSpPr>
          <p:nvPr>
            <p:ph idx="1"/>
          </p:nvPr>
        </p:nvSpPr>
        <p:spPr/>
        <p:txBody>
          <a:bodyPr/>
          <a:lstStyle/>
          <a:p>
            <a:r>
              <a:rPr lang="en-US" sz="3600" dirty="0"/>
              <a:t>This is a violation of HIPAA, PCI, and even state laws, like Massachusetts 201 </a:t>
            </a:r>
            <a:r>
              <a:rPr lang="en-US" sz="3600" dirty="0" err="1"/>
              <a:t>Cmr</a:t>
            </a:r>
            <a:r>
              <a:rPr lang="en-US" sz="3600" dirty="0"/>
              <a:t> 17.00: Standards for the Protection of Personal Information of Residents of the Commonwealth</a:t>
            </a:r>
          </a:p>
          <a:p>
            <a:endParaRPr lang="en-US" sz="3600" dirty="0"/>
          </a:p>
          <a:p>
            <a:r>
              <a:rPr lang="en-US" sz="3600" dirty="0"/>
              <a:t>But in many cases companies are not fined and the issue does not come up until they are sued </a:t>
            </a:r>
            <a:endParaRPr lang="en-US" dirty="0"/>
          </a:p>
        </p:txBody>
      </p:sp>
    </p:spTree>
    <p:extLst>
      <p:ext uri="{BB962C8B-B14F-4D97-AF65-F5344CB8AC3E}">
        <p14:creationId xmlns:p14="http://schemas.microsoft.com/office/powerpoint/2010/main" val="837487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D1FA2-C8FA-41BF-A2B4-26143314F75A}"/>
              </a:ext>
            </a:extLst>
          </p:cNvPr>
          <p:cNvSpPr>
            <a:spLocks noGrp="1"/>
          </p:cNvSpPr>
          <p:nvPr>
            <p:ph type="title"/>
          </p:nvPr>
        </p:nvSpPr>
        <p:spPr/>
        <p:txBody>
          <a:bodyPr/>
          <a:lstStyle/>
          <a:p>
            <a:r>
              <a:rPr lang="en-US" dirty="0"/>
              <a:t>To be fair…</a:t>
            </a:r>
          </a:p>
        </p:txBody>
      </p:sp>
      <p:sp>
        <p:nvSpPr>
          <p:cNvPr id="3" name="Content Placeholder 2">
            <a:extLst>
              <a:ext uri="{FF2B5EF4-FFF2-40B4-BE49-F238E27FC236}">
                <a16:creationId xmlns:a16="http://schemas.microsoft.com/office/drawing/2014/main" id="{7AEDDD9D-D0C1-4A17-B58E-89E6084AE036}"/>
              </a:ext>
            </a:extLst>
          </p:cNvPr>
          <p:cNvSpPr>
            <a:spLocks noGrp="1"/>
          </p:cNvSpPr>
          <p:nvPr>
            <p:ph idx="1"/>
          </p:nvPr>
        </p:nvSpPr>
        <p:spPr/>
        <p:txBody>
          <a:bodyPr>
            <a:normAutofit/>
          </a:bodyPr>
          <a:lstStyle/>
          <a:p>
            <a:r>
              <a:rPr lang="en-US" sz="3600" dirty="0"/>
              <a:t>Employers assume that new hires will come to them with some level of security awareness and education (after all, as noted, it is 2018 already)</a:t>
            </a:r>
          </a:p>
        </p:txBody>
      </p:sp>
      <p:pic>
        <p:nvPicPr>
          <p:cNvPr id="5" name="Picture 4">
            <a:extLst>
              <a:ext uri="{FF2B5EF4-FFF2-40B4-BE49-F238E27FC236}">
                <a16:creationId xmlns:a16="http://schemas.microsoft.com/office/drawing/2014/main" id="{57725595-C615-4660-8311-B64CF1757E88}"/>
              </a:ext>
            </a:extLst>
          </p:cNvPr>
          <p:cNvPicPr>
            <a:picLocks noChangeAspect="1"/>
          </p:cNvPicPr>
          <p:nvPr/>
        </p:nvPicPr>
        <p:blipFill>
          <a:blip r:embed="rId2"/>
          <a:stretch>
            <a:fillRect/>
          </a:stretch>
        </p:blipFill>
        <p:spPr>
          <a:xfrm>
            <a:off x="6126480" y="3535844"/>
            <a:ext cx="5312466" cy="2656233"/>
          </a:xfrm>
          <a:prstGeom prst="rect">
            <a:avLst/>
          </a:prstGeom>
        </p:spPr>
      </p:pic>
    </p:spTree>
    <p:extLst>
      <p:ext uri="{BB962C8B-B14F-4D97-AF65-F5344CB8AC3E}">
        <p14:creationId xmlns:p14="http://schemas.microsoft.com/office/powerpoint/2010/main" val="114373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46C9-630A-454A-AE02-8496EBBFC75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D2E4CDB-D262-4BB8-95C3-193C66721FE0}"/>
              </a:ext>
            </a:extLst>
          </p:cNvPr>
          <p:cNvSpPr>
            <a:spLocks noGrp="1"/>
          </p:cNvSpPr>
          <p:nvPr>
            <p:ph idx="1"/>
          </p:nvPr>
        </p:nvSpPr>
        <p:spPr/>
        <p:txBody>
          <a:bodyPr>
            <a:normAutofit/>
          </a:bodyPr>
          <a:lstStyle/>
          <a:p>
            <a:pPr lvl="1"/>
            <a:r>
              <a:rPr lang="en-US" sz="2400" dirty="0"/>
              <a:t>Current State of Security</a:t>
            </a:r>
          </a:p>
          <a:p>
            <a:pPr lvl="1"/>
            <a:r>
              <a:rPr lang="en-US" sz="2400" dirty="0"/>
              <a:t>Phishing Types</a:t>
            </a:r>
          </a:p>
          <a:p>
            <a:pPr lvl="1"/>
            <a:r>
              <a:rPr lang="en-US" sz="2400" dirty="0"/>
              <a:t>Most Users</a:t>
            </a:r>
          </a:p>
          <a:p>
            <a:pPr lvl="1"/>
            <a:r>
              <a:rPr lang="en-US" sz="2400" dirty="0"/>
              <a:t>Phishing Examples</a:t>
            </a:r>
          </a:p>
          <a:p>
            <a:pPr lvl="1"/>
            <a:r>
              <a:rPr lang="en-US" sz="2400" dirty="0"/>
              <a:t>Another Phishing Type</a:t>
            </a:r>
          </a:p>
          <a:p>
            <a:pPr lvl="1"/>
            <a:r>
              <a:rPr lang="en-US" sz="2400" dirty="0"/>
              <a:t>Who’s fault is this?</a:t>
            </a:r>
          </a:p>
          <a:p>
            <a:pPr lvl="1"/>
            <a:r>
              <a:rPr lang="en-US" sz="2400" dirty="0"/>
              <a:t>How do we fix this?</a:t>
            </a:r>
          </a:p>
          <a:p>
            <a:pPr lvl="1"/>
            <a:endParaRPr lang="en-US" sz="2400" dirty="0"/>
          </a:p>
        </p:txBody>
      </p:sp>
    </p:spTree>
    <p:extLst>
      <p:ext uri="{BB962C8B-B14F-4D97-AF65-F5344CB8AC3E}">
        <p14:creationId xmlns:p14="http://schemas.microsoft.com/office/powerpoint/2010/main" val="3341086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C64E-922F-4BBF-A6EA-6F9EE90D17AA}"/>
              </a:ext>
            </a:extLst>
          </p:cNvPr>
          <p:cNvSpPr>
            <a:spLocks noGrp="1"/>
          </p:cNvSpPr>
          <p:nvPr>
            <p:ph type="title"/>
          </p:nvPr>
        </p:nvSpPr>
        <p:spPr/>
        <p:txBody>
          <a:bodyPr/>
          <a:lstStyle/>
          <a:p>
            <a:r>
              <a:rPr lang="en-US" dirty="0"/>
              <a:t>How do we fix this?</a:t>
            </a:r>
          </a:p>
        </p:txBody>
      </p:sp>
      <p:sp>
        <p:nvSpPr>
          <p:cNvPr id="3" name="Content Placeholder 2">
            <a:extLst>
              <a:ext uri="{FF2B5EF4-FFF2-40B4-BE49-F238E27FC236}">
                <a16:creationId xmlns:a16="http://schemas.microsoft.com/office/drawing/2014/main" id="{314A183E-774A-4435-B5D5-F48FC4542A2C}"/>
              </a:ext>
            </a:extLst>
          </p:cNvPr>
          <p:cNvSpPr>
            <a:spLocks noGrp="1"/>
          </p:cNvSpPr>
          <p:nvPr>
            <p:ph idx="1"/>
          </p:nvPr>
        </p:nvSpPr>
        <p:spPr/>
        <p:txBody>
          <a:bodyPr>
            <a:normAutofit/>
          </a:bodyPr>
          <a:lstStyle/>
          <a:p>
            <a:r>
              <a:rPr lang="en-US" sz="2800" dirty="0"/>
              <a:t>Cybersecurity education needs to be an integral part of the workplace culture</a:t>
            </a:r>
          </a:p>
          <a:p>
            <a:r>
              <a:rPr lang="en-US" sz="2800" dirty="0"/>
              <a:t>How?</a:t>
            </a:r>
          </a:p>
          <a:p>
            <a:pPr lvl="1"/>
            <a:r>
              <a:rPr lang="en-US" sz="2400" dirty="0"/>
              <a:t>Posters</a:t>
            </a:r>
          </a:p>
          <a:p>
            <a:pPr lvl="1"/>
            <a:r>
              <a:rPr lang="en-US" sz="2400" dirty="0"/>
              <a:t>Monthly Emails</a:t>
            </a:r>
          </a:p>
          <a:p>
            <a:pPr lvl="1"/>
            <a:r>
              <a:rPr lang="en-US" sz="2400" dirty="0"/>
              <a:t>Monthly Internal tests</a:t>
            </a:r>
          </a:p>
          <a:p>
            <a:pPr lvl="1"/>
            <a:r>
              <a:rPr lang="en-US" sz="2400" dirty="0"/>
              <a:t>Trinkets</a:t>
            </a:r>
          </a:p>
          <a:p>
            <a:pPr lvl="1"/>
            <a:r>
              <a:rPr lang="en-US" sz="2400" dirty="0"/>
              <a:t>Get creative</a:t>
            </a:r>
          </a:p>
        </p:txBody>
      </p:sp>
    </p:spTree>
    <p:extLst>
      <p:ext uri="{BB962C8B-B14F-4D97-AF65-F5344CB8AC3E}">
        <p14:creationId xmlns:p14="http://schemas.microsoft.com/office/powerpoint/2010/main" val="1196033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89D1C-A23D-4C93-B07A-EFAF4E8141C2}"/>
              </a:ext>
            </a:extLst>
          </p:cNvPr>
          <p:cNvSpPr>
            <a:spLocks noGrp="1"/>
          </p:cNvSpPr>
          <p:nvPr>
            <p:ph type="title"/>
          </p:nvPr>
        </p:nvSpPr>
        <p:spPr/>
        <p:txBody>
          <a:bodyPr/>
          <a:lstStyle/>
          <a:p>
            <a:r>
              <a:rPr lang="en-US" dirty="0"/>
              <a:t>Cyber Security Education</a:t>
            </a:r>
          </a:p>
        </p:txBody>
      </p:sp>
      <p:sp>
        <p:nvSpPr>
          <p:cNvPr id="3" name="Content Placeholder 2">
            <a:extLst>
              <a:ext uri="{FF2B5EF4-FFF2-40B4-BE49-F238E27FC236}">
                <a16:creationId xmlns:a16="http://schemas.microsoft.com/office/drawing/2014/main" id="{1C3DEE66-3CE3-49DA-95B3-B3A53EED70B9}"/>
              </a:ext>
            </a:extLst>
          </p:cNvPr>
          <p:cNvSpPr>
            <a:spLocks noGrp="1"/>
          </p:cNvSpPr>
          <p:nvPr>
            <p:ph idx="1"/>
          </p:nvPr>
        </p:nvSpPr>
        <p:spPr/>
        <p:txBody>
          <a:bodyPr>
            <a:normAutofit/>
          </a:bodyPr>
          <a:lstStyle/>
          <a:p>
            <a:r>
              <a:rPr lang="en-US" sz="3200" dirty="0"/>
              <a:t>Cyber Security Training for Employees. ... Security awareness training teaches employees to understand vulnerabilities and threats to business operations. Your employees need to be aware of their responsibilities and </a:t>
            </a:r>
            <a:r>
              <a:rPr lang="en-US" sz="3200" u="sng" dirty="0"/>
              <a:t>accountabilities</a:t>
            </a:r>
            <a:r>
              <a:rPr lang="en-US" sz="3200" dirty="0"/>
              <a:t> when using a computer on a business network</a:t>
            </a:r>
          </a:p>
          <a:p>
            <a:endParaRPr lang="en-US" sz="2400" dirty="0"/>
          </a:p>
        </p:txBody>
      </p:sp>
    </p:spTree>
    <p:extLst>
      <p:ext uri="{BB962C8B-B14F-4D97-AF65-F5344CB8AC3E}">
        <p14:creationId xmlns:p14="http://schemas.microsoft.com/office/powerpoint/2010/main" val="879088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410818" y="1833010"/>
            <a:ext cx="7871791" cy="4022725"/>
          </a:xfrm>
        </p:spPr>
        <p:txBody>
          <a:bodyPr>
            <a:normAutofit/>
          </a:bodyPr>
          <a:lstStyle/>
          <a:p>
            <a:pPr marL="566928" lvl="3" indent="0">
              <a:buNone/>
            </a:pPr>
            <a:endParaRPr lang="en-US" dirty="0"/>
          </a:p>
          <a:p>
            <a:pPr marL="566928" lvl="3" indent="0">
              <a:buNone/>
            </a:pPr>
            <a:endParaRPr lang="en-US" dirty="0"/>
          </a:p>
          <a:p>
            <a:pPr marL="566928" lvl="3" indent="0">
              <a:buNone/>
            </a:pPr>
            <a:r>
              <a:rPr lang="en-US" sz="6000" dirty="0"/>
              <a:t>Questions?</a:t>
            </a:r>
          </a:p>
          <a:p>
            <a:pPr marL="566928" lvl="3" indent="0">
              <a:buNone/>
            </a:pPr>
            <a:endParaRPr lang="en-US" sz="6000" dirty="0"/>
          </a:p>
          <a:p>
            <a:pPr marL="566928" lvl="3" indent="0">
              <a:buNone/>
            </a:pPr>
            <a:r>
              <a:rPr lang="en-US" sz="3200" dirty="0"/>
              <a:t>Jerry.a.Wynne@gmail.com</a:t>
            </a:r>
          </a:p>
          <a:p>
            <a:pPr marL="566928" lvl="3" indent="0">
              <a:buNone/>
            </a:pPr>
            <a:endParaRPr lang="en-US" sz="6000" dirty="0"/>
          </a:p>
          <a:p>
            <a:pPr marL="566928" lvl="3" indent="0">
              <a:buNone/>
            </a:pPr>
            <a:endParaRPr lang="en-US" sz="6000" dirty="0"/>
          </a:p>
        </p:txBody>
      </p:sp>
      <p:pic>
        <p:nvPicPr>
          <p:cNvPr id="3" name="Picture 2">
            <a:extLst>
              <a:ext uri="{FF2B5EF4-FFF2-40B4-BE49-F238E27FC236}">
                <a16:creationId xmlns:a16="http://schemas.microsoft.com/office/drawing/2014/main" id="{B3566B68-33EE-4138-9918-A36378989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947" y="40998"/>
            <a:ext cx="7002966" cy="3803374"/>
          </a:xfrm>
          <a:prstGeom prst="rect">
            <a:avLst/>
          </a:prstGeom>
        </p:spPr>
      </p:pic>
    </p:spTree>
    <p:extLst>
      <p:ext uri="{BB962C8B-B14F-4D97-AF65-F5344CB8AC3E}">
        <p14:creationId xmlns:p14="http://schemas.microsoft.com/office/powerpoint/2010/main" val="881289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40725-1D95-4E46-A675-B8D8D919C64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68AE478-1B8B-4AFB-B6B4-0769509506EF}"/>
              </a:ext>
            </a:extLst>
          </p:cNvPr>
          <p:cNvSpPr>
            <a:spLocks noGrp="1"/>
          </p:cNvSpPr>
          <p:nvPr>
            <p:ph idx="1"/>
          </p:nvPr>
        </p:nvSpPr>
        <p:spPr/>
        <p:txBody>
          <a:bodyPr/>
          <a:lstStyle/>
          <a:p>
            <a:r>
              <a:rPr lang="en-US" dirty="0"/>
              <a:t>Slide 11 - </a:t>
            </a:r>
            <a:r>
              <a:rPr lang="en-US" dirty="0">
                <a:hlinkClick r:id="rId2"/>
              </a:rPr>
              <a:t>https://www.techrepublic.com/article/only-26-of-us-companies-that-paid-ransomware-attackers-had-files-unlocked/</a:t>
            </a:r>
            <a:r>
              <a:rPr lang="en-US" dirty="0"/>
              <a:t> </a:t>
            </a:r>
          </a:p>
          <a:p>
            <a:r>
              <a:rPr lang="en-US" dirty="0"/>
              <a:t>Slide 12 - </a:t>
            </a:r>
            <a:r>
              <a:rPr lang="en-US" dirty="0">
                <a:hlinkClick r:id="rId3"/>
              </a:rPr>
              <a:t>https://www.welivesecurity.com/2018/05/21/cybersecurity-training-still-neglected/</a:t>
            </a:r>
            <a:r>
              <a:rPr lang="en-US" dirty="0"/>
              <a:t> </a:t>
            </a:r>
          </a:p>
        </p:txBody>
      </p:sp>
    </p:spTree>
    <p:extLst>
      <p:ext uri="{BB962C8B-B14F-4D97-AF65-F5344CB8AC3E}">
        <p14:creationId xmlns:p14="http://schemas.microsoft.com/office/powerpoint/2010/main" val="352325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am I?</a:t>
            </a:r>
          </a:p>
        </p:txBody>
      </p:sp>
      <p:sp>
        <p:nvSpPr>
          <p:cNvPr id="3" name="Content Placeholder 2"/>
          <p:cNvSpPr>
            <a:spLocks noGrp="1"/>
          </p:cNvSpPr>
          <p:nvPr>
            <p:ph idx="1"/>
          </p:nvPr>
        </p:nvSpPr>
        <p:spPr/>
        <p:txBody>
          <a:bodyPr>
            <a:normAutofit fontScale="92500" lnSpcReduction="20000"/>
          </a:bodyPr>
          <a:lstStyle/>
          <a:p>
            <a:r>
              <a:rPr lang="en-US" dirty="0"/>
              <a:t>Currently employed by Noridian Mutual Insurance Company</a:t>
            </a:r>
          </a:p>
          <a:p>
            <a:pPr lvl="1"/>
            <a:r>
              <a:rPr lang="en-US" dirty="0"/>
              <a:t>DBA: Blue Cross Blue Shield of North Dakota an independent licensee of the Blue Cross Blue Shield Association</a:t>
            </a:r>
          </a:p>
          <a:p>
            <a:pPr lvl="1"/>
            <a:r>
              <a:rPr lang="en-US" dirty="0"/>
              <a:t>DBA: Noridian Healthcare Solutions</a:t>
            </a:r>
          </a:p>
          <a:p>
            <a:pPr lvl="1"/>
            <a:r>
              <a:rPr lang="en-US" dirty="0"/>
              <a:t>Assisting: Three other Healthcare plans with Security</a:t>
            </a:r>
          </a:p>
          <a:p>
            <a:r>
              <a:rPr lang="en-US" dirty="0"/>
              <a:t>Vice President of Security, Chief Information Security Officer (CISO)</a:t>
            </a:r>
          </a:p>
          <a:p>
            <a:pPr lvl="1"/>
            <a:r>
              <a:rPr lang="en-US" dirty="0"/>
              <a:t>Responsible for both Electronic and Physical Security</a:t>
            </a:r>
          </a:p>
          <a:p>
            <a:pPr lvl="1"/>
            <a:r>
              <a:rPr lang="en-US" dirty="0"/>
              <a:t>3200 employees, 15+ locations coast to coast</a:t>
            </a:r>
          </a:p>
          <a:p>
            <a:pPr lvl="1"/>
            <a:r>
              <a:rPr lang="en-US" dirty="0"/>
              <a:t>Staff  of 70+, physical and electronic security professionals</a:t>
            </a:r>
          </a:p>
          <a:p>
            <a:r>
              <a:rPr lang="en-US" dirty="0"/>
              <a:t>Certifications include:</a:t>
            </a:r>
          </a:p>
          <a:p>
            <a:pPr lvl="1"/>
            <a:r>
              <a:rPr lang="en-US" dirty="0"/>
              <a:t>Certified Information Systems Auditor (CISA)</a:t>
            </a:r>
          </a:p>
          <a:p>
            <a:pPr lvl="1"/>
            <a:r>
              <a:rPr lang="en-US" dirty="0"/>
              <a:t>Certified Information System Security Professional (CISSP)</a:t>
            </a:r>
          </a:p>
          <a:p>
            <a:pPr lvl="1"/>
            <a:r>
              <a:rPr lang="en-US" dirty="0"/>
              <a:t>Certified in Risk and Information System Control (CRISC)</a:t>
            </a:r>
          </a:p>
          <a:p>
            <a:r>
              <a:rPr lang="en-US" dirty="0"/>
              <a:t>Over twenty years experience in Electronic Security, with over fifteen years of leadership in Electronic Security</a:t>
            </a:r>
          </a:p>
        </p:txBody>
      </p:sp>
      <p:pic>
        <p:nvPicPr>
          <p:cNvPr id="6" name="Picture 5">
            <a:extLst>
              <a:ext uri="{FF2B5EF4-FFF2-40B4-BE49-F238E27FC236}">
                <a16:creationId xmlns:a16="http://schemas.microsoft.com/office/drawing/2014/main" id="{7580E2AD-8AD5-4F16-9207-37B9747637AC}"/>
              </a:ext>
            </a:extLst>
          </p:cNvPr>
          <p:cNvPicPr>
            <a:picLocks noChangeAspect="1"/>
          </p:cNvPicPr>
          <p:nvPr/>
        </p:nvPicPr>
        <p:blipFill>
          <a:blip r:embed="rId2"/>
          <a:stretch>
            <a:fillRect/>
          </a:stretch>
        </p:blipFill>
        <p:spPr>
          <a:xfrm>
            <a:off x="8973351" y="2406781"/>
            <a:ext cx="2210262" cy="2642297"/>
          </a:xfrm>
          <a:prstGeom prst="rect">
            <a:avLst/>
          </a:prstGeom>
        </p:spPr>
      </p:pic>
    </p:spTree>
    <p:extLst>
      <p:ext uri="{BB962C8B-B14F-4D97-AF65-F5344CB8AC3E}">
        <p14:creationId xmlns:p14="http://schemas.microsoft.com/office/powerpoint/2010/main" val="285004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B037-3D42-4665-9E02-D19EBF3B3486}"/>
              </a:ext>
            </a:extLst>
          </p:cNvPr>
          <p:cNvSpPr>
            <a:spLocks noGrp="1"/>
          </p:cNvSpPr>
          <p:nvPr>
            <p:ph type="title"/>
          </p:nvPr>
        </p:nvSpPr>
        <p:spPr/>
        <p:txBody>
          <a:bodyPr/>
          <a:lstStyle/>
          <a:p>
            <a:r>
              <a:rPr lang="en-US" dirty="0"/>
              <a:t>Current State of Security</a:t>
            </a:r>
          </a:p>
        </p:txBody>
      </p:sp>
      <p:pic>
        <p:nvPicPr>
          <p:cNvPr id="5" name="Content Placeholder 4">
            <a:extLst>
              <a:ext uri="{FF2B5EF4-FFF2-40B4-BE49-F238E27FC236}">
                <a16:creationId xmlns:a16="http://schemas.microsoft.com/office/drawing/2014/main" id="{FEEB0945-A8CB-42F3-B13B-DB49066C0D17}"/>
              </a:ext>
            </a:extLst>
          </p:cNvPr>
          <p:cNvPicPr>
            <a:picLocks noGrp="1" noChangeAspect="1"/>
          </p:cNvPicPr>
          <p:nvPr>
            <p:ph idx="1"/>
          </p:nvPr>
        </p:nvPicPr>
        <p:blipFill>
          <a:blip r:embed="rId2"/>
          <a:stretch>
            <a:fillRect/>
          </a:stretch>
        </p:blipFill>
        <p:spPr>
          <a:xfrm>
            <a:off x="3792538" y="1981200"/>
            <a:ext cx="4667250" cy="3752850"/>
          </a:xfrm>
        </p:spPr>
      </p:pic>
    </p:spTree>
    <p:extLst>
      <p:ext uri="{BB962C8B-B14F-4D97-AF65-F5344CB8AC3E}">
        <p14:creationId xmlns:p14="http://schemas.microsoft.com/office/powerpoint/2010/main" val="278421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DA081-8832-4D9D-9B86-274FCEFADC1D}"/>
              </a:ext>
            </a:extLst>
          </p:cNvPr>
          <p:cNvSpPr>
            <a:spLocks noGrp="1"/>
          </p:cNvSpPr>
          <p:nvPr>
            <p:ph type="title"/>
          </p:nvPr>
        </p:nvSpPr>
        <p:spPr/>
        <p:txBody>
          <a:bodyPr/>
          <a:lstStyle/>
          <a:p>
            <a:r>
              <a:rPr lang="en-US" dirty="0"/>
              <a:t>Current State of Security</a:t>
            </a:r>
          </a:p>
        </p:txBody>
      </p:sp>
      <p:sp>
        <p:nvSpPr>
          <p:cNvPr id="3" name="Content Placeholder 2">
            <a:extLst>
              <a:ext uri="{FF2B5EF4-FFF2-40B4-BE49-F238E27FC236}">
                <a16:creationId xmlns:a16="http://schemas.microsoft.com/office/drawing/2014/main" id="{B571F78B-AE00-4506-B625-F1E39DC6B871}"/>
              </a:ext>
            </a:extLst>
          </p:cNvPr>
          <p:cNvSpPr>
            <a:spLocks noGrp="1"/>
          </p:cNvSpPr>
          <p:nvPr>
            <p:ph idx="1"/>
          </p:nvPr>
        </p:nvSpPr>
        <p:spPr>
          <a:xfrm>
            <a:off x="1097280" y="1885490"/>
            <a:ext cx="10058400" cy="4023360"/>
          </a:xfrm>
        </p:spPr>
        <p:txBody>
          <a:bodyPr>
            <a:normAutofit/>
          </a:bodyPr>
          <a:lstStyle/>
          <a:p>
            <a:r>
              <a:rPr lang="en-US" sz="3600" b="1" u="sng" dirty="0"/>
              <a:t>Many </a:t>
            </a:r>
            <a:r>
              <a:rPr lang="en-US" sz="3600" b="1" u="sng" dirty="0" err="1"/>
              <a:t>Fileless</a:t>
            </a:r>
            <a:r>
              <a:rPr lang="en-US" sz="3600" b="1" u="sng" dirty="0"/>
              <a:t> techniques cannot be detected by “standard” security tools</a:t>
            </a:r>
          </a:p>
        </p:txBody>
      </p:sp>
    </p:spTree>
    <p:extLst>
      <p:ext uri="{BB962C8B-B14F-4D97-AF65-F5344CB8AC3E}">
        <p14:creationId xmlns:p14="http://schemas.microsoft.com/office/powerpoint/2010/main" val="256744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21A3-E878-46E9-A21A-66BDC27374CA}"/>
              </a:ext>
            </a:extLst>
          </p:cNvPr>
          <p:cNvSpPr>
            <a:spLocks noGrp="1"/>
          </p:cNvSpPr>
          <p:nvPr>
            <p:ph type="title"/>
          </p:nvPr>
        </p:nvSpPr>
        <p:spPr/>
        <p:txBody>
          <a:bodyPr/>
          <a:lstStyle/>
          <a:p>
            <a:r>
              <a:rPr lang="en-US" dirty="0"/>
              <a:t>Current State of Security</a:t>
            </a:r>
          </a:p>
        </p:txBody>
      </p:sp>
      <p:sp>
        <p:nvSpPr>
          <p:cNvPr id="3" name="Content Placeholder 2">
            <a:extLst>
              <a:ext uri="{FF2B5EF4-FFF2-40B4-BE49-F238E27FC236}">
                <a16:creationId xmlns:a16="http://schemas.microsoft.com/office/drawing/2014/main" id="{9E464533-262C-473F-AFD3-043F73B20FDB}"/>
              </a:ext>
            </a:extLst>
          </p:cNvPr>
          <p:cNvSpPr>
            <a:spLocks noGrp="1"/>
          </p:cNvSpPr>
          <p:nvPr>
            <p:ph idx="1"/>
          </p:nvPr>
        </p:nvSpPr>
        <p:spPr>
          <a:xfrm>
            <a:off x="1097280" y="1845734"/>
            <a:ext cx="6005885" cy="4023360"/>
          </a:xfrm>
        </p:spPr>
        <p:txBody>
          <a:bodyPr/>
          <a:lstStyle/>
          <a:p>
            <a:r>
              <a:rPr lang="en-US" sz="3200" dirty="0"/>
              <a:t>Security is getting more expensive and difficult to manage</a:t>
            </a:r>
          </a:p>
          <a:p>
            <a:endParaRPr lang="en-US" sz="2400" b="1" dirty="0"/>
          </a:p>
          <a:p>
            <a:r>
              <a:rPr lang="en-US" sz="2400" b="1" dirty="0"/>
              <a:t>Only a third of organizations believe they have adequate resources to manage security effectively. - </a:t>
            </a:r>
            <a:r>
              <a:rPr lang="en-US" sz="2400" b="1" dirty="0" err="1"/>
              <a:t>Ponemon</a:t>
            </a:r>
            <a:r>
              <a:rPr lang="en-US" sz="2400" b="1" dirty="0"/>
              <a:t> Institute</a:t>
            </a:r>
          </a:p>
          <a:p>
            <a:endParaRPr lang="en-US" dirty="0"/>
          </a:p>
        </p:txBody>
      </p:sp>
      <p:pic>
        <p:nvPicPr>
          <p:cNvPr id="5" name="Picture 4">
            <a:extLst>
              <a:ext uri="{FF2B5EF4-FFF2-40B4-BE49-F238E27FC236}">
                <a16:creationId xmlns:a16="http://schemas.microsoft.com/office/drawing/2014/main" id="{4E4451F1-02DB-4E5C-861F-0CD8C3F9F256}"/>
              </a:ext>
            </a:extLst>
          </p:cNvPr>
          <p:cNvPicPr>
            <a:picLocks noChangeAspect="1"/>
          </p:cNvPicPr>
          <p:nvPr/>
        </p:nvPicPr>
        <p:blipFill>
          <a:blip r:embed="rId2"/>
          <a:stretch>
            <a:fillRect/>
          </a:stretch>
        </p:blipFill>
        <p:spPr>
          <a:xfrm>
            <a:off x="7968490" y="2092187"/>
            <a:ext cx="3484485" cy="3182178"/>
          </a:xfrm>
          <a:prstGeom prst="rect">
            <a:avLst/>
          </a:prstGeom>
        </p:spPr>
      </p:pic>
    </p:spTree>
    <p:extLst>
      <p:ext uri="{BB962C8B-B14F-4D97-AF65-F5344CB8AC3E}">
        <p14:creationId xmlns:p14="http://schemas.microsoft.com/office/powerpoint/2010/main" val="155207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6FD8-B92E-40C3-9176-89A4E7A348F5}"/>
              </a:ext>
            </a:extLst>
          </p:cNvPr>
          <p:cNvSpPr>
            <a:spLocks noGrp="1"/>
          </p:cNvSpPr>
          <p:nvPr>
            <p:ph type="title"/>
          </p:nvPr>
        </p:nvSpPr>
        <p:spPr/>
        <p:txBody>
          <a:bodyPr/>
          <a:lstStyle/>
          <a:p>
            <a:r>
              <a:rPr lang="en-US" dirty="0"/>
              <a:t>What are the risks?</a:t>
            </a:r>
          </a:p>
        </p:txBody>
      </p:sp>
      <p:sp>
        <p:nvSpPr>
          <p:cNvPr id="3" name="Content Placeholder 2">
            <a:extLst>
              <a:ext uri="{FF2B5EF4-FFF2-40B4-BE49-F238E27FC236}">
                <a16:creationId xmlns:a16="http://schemas.microsoft.com/office/drawing/2014/main" id="{EC67F524-8968-4078-A368-CA587D8D0CFA}"/>
              </a:ext>
            </a:extLst>
          </p:cNvPr>
          <p:cNvSpPr>
            <a:spLocks noGrp="1"/>
          </p:cNvSpPr>
          <p:nvPr>
            <p:ph idx="1"/>
          </p:nvPr>
        </p:nvSpPr>
        <p:spPr/>
        <p:txBody>
          <a:bodyPr>
            <a:normAutofit/>
          </a:bodyPr>
          <a:lstStyle/>
          <a:p>
            <a:r>
              <a:rPr lang="en-US" sz="3600" dirty="0"/>
              <a:t>For purposes of this presentation we will be focused on Phishing and users…</a:t>
            </a:r>
          </a:p>
        </p:txBody>
      </p:sp>
    </p:spTree>
    <p:extLst>
      <p:ext uri="{BB962C8B-B14F-4D97-AF65-F5344CB8AC3E}">
        <p14:creationId xmlns:p14="http://schemas.microsoft.com/office/powerpoint/2010/main" val="3622131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B659D-AA06-4CBE-A352-B314036F7FB6}"/>
              </a:ext>
            </a:extLst>
          </p:cNvPr>
          <p:cNvSpPr>
            <a:spLocks noGrp="1"/>
          </p:cNvSpPr>
          <p:nvPr>
            <p:ph type="title"/>
          </p:nvPr>
        </p:nvSpPr>
        <p:spPr/>
        <p:txBody>
          <a:bodyPr/>
          <a:lstStyle/>
          <a:p>
            <a:r>
              <a:rPr lang="en-US" dirty="0"/>
              <a:t>Phishing Types</a:t>
            </a:r>
          </a:p>
        </p:txBody>
      </p:sp>
      <p:sp>
        <p:nvSpPr>
          <p:cNvPr id="3" name="Content Placeholder 2">
            <a:extLst>
              <a:ext uri="{FF2B5EF4-FFF2-40B4-BE49-F238E27FC236}">
                <a16:creationId xmlns:a16="http://schemas.microsoft.com/office/drawing/2014/main" id="{4697C95B-D9E5-43FD-A1A9-FC530A33BE19}"/>
              </a:ext>
            </a:extLst>
          </p:cNvPr>
          <p:cNvSpPr>
            <a:spLocks noGrp="1"/>
          </p:cNvSpPr>
          <p:nvPr>
            <p:ph idx="1"/>
          </p:nvPr>
        </p:nvSpPr>
        <p:spPr/>
        <p:txBody>
          <a:bodyPr>
            <a:normAutofit/>
          </a:bodyPr>
          <a:lstStyle/>
          <a:p>
            <a:r>
              <a:rPr lang="en-US" sz="2400" dirty="0"/>
              <a:t>Methods Include:</a:t>
            </a:r>
          </a:p>
          <a:p>
            <a:pPr lvl="1"/>
            <a:r>
              <a:rPr lang="en-US" sz="2000" b="1" dirty="0"/>
              <a:t>E-mails</a:t>
            </a:r>
            <a:r>
              <a:rPr lang="en-US" sz="2000" dirty="0"/>
              <a:t>: via links within e-mail</a:t>
            </a:r>
          </a:p>
          <a:p>
            <a:pPr lvl="1"/>
            <a:r>
              <a:rPr lang="en-US" sz="2000" b="1" dirty="0"/>
              <a:t>Phone Calls</a:t>
            </a:r>
            <a:endParaRPr lang="en-US" sz="2000" dirty="0"/>
          </a:p>
          <a:p>
            <a:pPr lvl="1"/>
            <a:r>
              <a:rPr lang="en-US" sz="2000" b="1" dirty="0"/>
              <a:t>Websites</a:t>
            </a:r>
            <a:r>
              <a:rPr lang="en-US" sz="2000" dirty="0"/>
              <a:t>: mimic legitimate business websites</a:t>
            </a:r>
          </a:p>
          <a:p>
            <a:pPr lvl="2"/>
            <a:r>
              <a:rPr lang="en-US" sz="2400" dirty="0"/>
              <a:t>Bank or credit card company</a:t>
            </a:r>
          </a:p>
          <a:p>
            <a:pPr lvl="2"/>
            <a:r>
              <a:rPr lang="en-US" sz="2400" dirty="0"/>
              <a:t>Online payment provider</a:t>
            </a:r>
          </a:p>
          <a:p>
            <a:pPr lvl="2"/>
            <a:r>
              <a:rPr lang="en-US" sz="2400" dirty="0"/>
              <a:t>Government organization</a:t>
            </a:r>
          </a:p>
          <a:p>
            <a:pPr marL="457200" lvl="1" indent="-457200">
              <a:buFont typeface="Wingdings" panose="05000000000000000000" pitchFamily="2" charset="2"/>
              <a:buChar char="§"/>
            </a:pPr>
            <a:r>
              <a:rPr lang="en-US" sz="2000" dirty="0"/>
              <a:t>Asks you to update or validate information</a:t>
            </a:r>
          </a:p>
          <a:p>
            <a:pPr marL="457200" lvl="1" indent="-457200">
              <a:buFont typeface="Wingdings" panose="05000000000000000000" pitchFamily="2" charset="2"/>
              <a:buChar char="§"/>
            </a:pPr>
            <a:r>
              <a:rPr lang="en-US" sz="2000" dirty="0"/>
              <a:t>Threatening or excited statements</a:t>
            </a:r>
          </a:p>
          <a:p>
            <a:pPr marL="457200" lvl="1" indent="-457200">
              <a:buFont typeface="Wingdings" panose="05000000000000000000" pitchFamily="2" charset="2"/>
              <a:buChar char="§"/>
            </a:pPr>
            <a:r>
              <a:rPr lang="en-US" sz="2000" dirty="0"/>
              <a:t>Promises reward</a:t>
            </a:r>
          </a:p>
        </p:txBody>
      </p:sp>
    </p:spTree>
    <p:extLst>
      <p:ext uri="{BB962C8B-B14F-4D97-AF65-F5344CB8AC3E}">
        <p14:creationId xmlns:p14="http://schemas.microsoft.com/office/powerpoint/2010/main" val="306350116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3211</TotalTime>
  <Words>1505</Words>
  <Application>Microsoft Office PowerPoint</Application>
  <PresentationFormat>Widescreen</PresentationFormat>
  <Paragraphs>163</Paragraphs>
  <Slides>33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Retrospect</vt:lpstr>
      <vt:lpstr>Security Landmine - No Cyber Security Awareness Training in the Workplace</vt:lpstr>
      <vt:lpstr>Disclaimer</vt:lpstr>
      <vt:lpstr>Agenda</vt:lpstr>
      <vt:lpstr>Who am I?</vt:lpstr>
      <vt:lpstr>Current State of Security</vt:lpstr>
      <vt:lpstr>Current State of Security</vt:lpstr>
      <vt:lpstr>Current State of Security</vt:lpstr>
      <vt:lpstr>What are the risks?</vt:lpstr>
      <vt:lpstr>Phishing Types</vt:lpstr>
      <vt:lpstr>Most Users</vt:lpstr>
      <vt:lpstr>Most Users Attitude</vt:lpstr>
      <vt:lpstr>Most Users…</vt:lpstr>
      <vt:lpstr>Real  Attempt</vt:lpstr>
      <vt:lpstr>Phishing Awareness</vt:lpstr>
      <vt:lpstr>PowerPoint Presentation</vt:lpstr>
      <vt:lpstr> Don’t Click the Link</vt:lpstr>
      <vt:lpstr>Website Cloning </vt:lpstr>
      <vt:lpstr>More Users….</vt:lpstr>
      <vt:lpstr>Another Phishing Pitfall</vt:lpstr>
      <vt:lpstr>Another Phishing Pitfall</vt:lpstr>
      <vt:lpstr>Is Ransomware still an issue?</vt:lpstr>
      <vt:lpstr>Why Crypto Currency?</vt:lpstr>
      <vt:lpstr>Crash Course on Crypto Mining</vt:lpstr>
      <vt:lpstr>Crash Course on Crypto Mining</vt:lpstr>
      <vt:lpstr>Is Cryptocurrency-mining malware illegal?</vt:lpstr>
      <vt:lpstr>Who’s fault is this?</vt:lpstr>
      <vt:lpstr>Who’s fault is this?</vt:lpstr>
      <vt:lpstr>To be clear….</vt:lpstr>
      <vt:lpstr>To be fair…</vt:lpstr>
      <vt:lpstr>How do we fix this?</vt:lpstr>
      <vt:lpstr>Cyber Security Education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Contingency and Continuity Program (BCCP)</dc:title>
  <dc:creator>Sabrina Cogger</dc:creator>
  <cp:lastModifiedBy>Jerry Wynne</cp:lastModifiedBy>
  <cp:revision>64</cp:revision>
  <dcterms:created xsi:type="dcterms:W3CDTF">2016-08-15T20:15:11Z</dcterms:created>
  <dcterms:modified xsi:type="dcterms:W3CDTF">2018-07-08T21:26:20Z</dcterms:modified>
</cp:coreProperties>
</file>